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8"/>
  </p:notesMasterIdLst>
  <p:sldIdLst>
    <p:sldId id="256" r:id="rId2"/>
    <p:sldId id="280" r:id="rId3"/>
    <p:sldId id="257" r:id="rId4"/>
    <p:sldId id="258" r:id="rId5"/>
    <p:sldId id="261" r:id="rId6"/>
    <p:sldId id="262" r:id="rId7"/>
    <p:sldId id="263" r:id="rId8"/>
    <p:sldId id="264" r:id="rId9"/>
    <p:sldId id="265" r:id="rId10"/>
    <p:sldId id="278" r:id="rId11"/>
    <p:sldId id="279" r:id="rId12"/>
    <p:sldId id="269" r:id="rId13"/>
    <p:sldId id="270" r:id="rId14"/>
    <p:sldId id="271" r:id="rId15"/>
    <p:sldId id="259" r:id="rId16"/>
    <p:sldId id="260" r:id="rId17"/>
    <p:sldId id="273" r:id="rId18"/>
    <p:sldId id="274" r:id="rId19"/>
    <p:sldId id="275" r:id="rId20"/>
    <p:sldId id="276" r:id="rId21"/>
    <p:sldId id="277"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53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F2E96-4B19-4ED4-A5A2-6BE27585E7B6}" type="datetimeFigureOut">
              <a:rPr lang="zh-CN" altLang="en-US" smtClean="0"/>
              <a:t>2022/3/29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C3B59-31EE-4BC4-B27E-BA22D2179093}" type="slidenum">
              <a:rPr lang="zh-CN" altLang="en-US" smtClean="0"/>
              <a:t>‹#›</a:t>
            </a:fld>
            <a:endParaRPr lang="zh-CN" altLang="en-US"/>
          </a:p>
        </p:txBody>
      </p:sp>
    </p:spTree>
    <p:extLst>
      <p:ext uri="{BB962C8B-B14F-4D97-AF65-F5344CB8AC3E}">
        <p14:creationId xmlns:p14="http://schemas.microsoft.com/office/powerpoint/2010/main" val="33843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8BBAA-8720-44B7-A1FC-7B49C0AF788C}" type="slidenum">
              <a:rPr lang="zh-CN" altLang="en-US" smtClean="0"/>
              <a:t>30</a:t>
            </a:fld>
            <a:endParaRPr lang="zh-CN" altLang="en-US"/>
          </a:p>
        </p:txBody>
      </p:sp>
    </p:spTree>
    <p:extLst>
      <p:ext uri="{BB962C8B-B14F-4D97-AF65-F5344CB8AC3E}">
        <p14:creationId xmlns:p14="http://schemas.microsoft.com/office/powerpoint/2010/main" val="1415653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3C307-815B-4FE8-87D1-3ACB5383C7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4F7285D-9760-4E53-AD28-17DB6E609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C057886-0230-4AE4-AC52-DD4037F45753}"/>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2762AA7B-C0C7-410F-8792-6EE743AF12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45E530-A394-4771-9BAC-786E0890C77F}"/>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389115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23A71-F6DD-4C57-BCFA-988357E53A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5423C7-8AFC-4BE7-996B-DDA492A1EA3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50EC4C-139E-4C7E-A1C9-6D97C243E016}"/>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D62B9FDE-1B82-4FBF-B407-76D2B54983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8BDC24-8FDB-4E94-A293-A59BCE3D9511}"/>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405712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B0FAF1-26BD-46FD-8826-21A22DE955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EC332D-479B-446A-9E5D-BCA216AC5CB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EBBBA8-108B-4AEC-AA4B-77E4EF17D5C2}"/>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E9598DD1-7CC1-481B-A61F-5AF83B3417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3A7283-EC3D-400C-B2E5-7026FA565E8F}"/>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143240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3F59B-3BE7-4CE8-80B1-E8A6D15DCC1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E9A754A-5036-4957-8AC5-4C5E1AE363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6E02D3-5490-417F-A478-A134980736A3}"/>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0DAD8EC2-2AA9-49B8-A539-427AD63952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C2488E-289F-4174-BCDD-0BBC62D3D3CC}"/>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14511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FBE8D-4526-4EAC-BBAB-C94390B055F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99F4AC-0277-4EDC-980D-9B863AABF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E97394E-A70A-4B85-A6A0-C2359B32BB83}"/>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7B70D429-3228-4258-A57A-DC9CC2DC9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8CB8F9-CA62-494F-87AD-3B02D449E225}"/>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4259594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0C26F-04C8-48D4-8D23-D931A0F718E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F892ED-40BA-4BA0-B4F0-57DC8DD430A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E1B1A77-4EB1-4E20-8CF2-C16C0B6803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A281FD0-9392-4055-8AE6-087BACAB3699}"/>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6" name="页脚占位符 5">
            <a:extLst>
              <a:ext uri="{FF2B5EF4-FFF2-40B4-BE49-F238E27FC236}">
                <a16:creationId xmlns:a16="http://schemas.microsoft.com/office/drawing/2014/main" id="{234B1599-DC8D-4DCE-83BF-63CA3C9B2A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0AC9B2E-9DA1-4325-B620-4B0C1D42EB80}"/>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211398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152B0-3356-4987-B9EB-8AFEE49CEC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55C1D10-A27C-4F2D-B6A4-85EEBA0467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73BC01A-51E6-4365-BFFF-EE4406D2DE3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0A4184-E5BC-4260-9E07-DFEE4AF36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7F96E6E-2747-42EB-BEC4-D69C6FDB748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E9CA53-5ABB-442F-80E5-B8D1211D9AD5}"/>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8" name="页脚占位符 7">
            <a:extLst>
              <a:ext uri="{FF2B5EF4-FFF2-40B4-BE49-F238E27FC236}">
                <a16:creationId xmlns:a16="http://schemas.microsoft.com/office/drawing/2014/main" id="{141D1894-2475-4C25-9341-9D09624B93E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CEBC7B0-728A-442C-9063-1F1714495AD8}"/>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110273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0F530-4F6A-4F2D-B642-19A3A74C502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BC779E5-66A8-43B4-8F57-FDAE679E446D}"/>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4" name="页脚占位符 3">
            <a:extLst>
              <a:ext uri="{FF2B5EF4-FFF2-40B4-BE49-F238E27FC236}">
                <a16:creationId xmlns:a16="http://schemas.microsoft.com/office/drawing/2014/main" id="{092B74A2-1086-469E-99D7-1C5079A024E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C73C724-51B5-4A32-8132-709784F1E39A}"/>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2481362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2E024D-4642-47DA-9335-57827D00C76F}"/>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3" name="页脚占位符 2">
            <a:extLst>
              <a:ext uri="{FF2B5EF4-FFF2-40B4-BE49-F238E27FC236}">
                <a16:creationId xmlns:a16="http://schemas.microsoft.com/office/drawing/2014/main" id="{814948DF-BBFC-4CF7-921F-8C42B2A0CA7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A3A8FBD-1E2E-430E-8DBC-0B1BA48F073C}"/>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3361109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FF586-EC3E-4355-BC49-F326720A82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D8B904-D89E-492B-83F2-2FA3E190F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F51D2B1-A978-4523-A3BD-69D5576846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11ABC-6E42-4A5B-815F-1A133445BC2B}"/>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6" name="页脚占位符 5">
            <a:extLst>
              <a:ext uri="{FF2B5EF4-FFF2-40B4-BE49-F238E27FC236}">
                <a16:creationId xmlns:a16="http://schemas.microsoft.com/office/drawing/2014/main" id="{49D57235-EEB8-49DD-B5DB-CA2A5966EE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119553-7890-4213-8664-BB1588A67A1D}"/>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425681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0B7CA-6149-417E-8A2A-DFCC6863B8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8FB4B9-1A24-4FD7-980B-1C6844617F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E817EB-D082-46F9-B2A5-38EFEA685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A71562-A52B-4B84-86C9-BCD39BDE35D2}"/>
              </a:ext>
            </a:extLst>
          </p:cNvPr>
          <p:cNvSpPr>
            <a:spLocks noGrp="1"/>
          </p:cNvSpPr>
          <p:nvPr>
            <p:ph type="dt" sz="half" idx="10"/>
          </p:nvPr>
        </p:nvSpPr>
        <p:spPr/>
        <p:txBody>
          <a:bodyPr/>
          <a:lstStyle/>
          <a:p>
            <a:fld id="{7EF003BF-6449-431C-9489-D2D52FE67EDD}" type="datetimeFigureOut">
              <a:rPr lang="zh-CN" altLang="en-US" smtClean="0"/>
              <a:t>2022/3/29</a:t>
            </a:fld>
            <a:endParaRPr lang="zh-CN" altLang="en-US"/>
          </a:p>
        </p:txBody>
      </p:sp>
      <p:sp>
        <p:nvSpPr>
          <p:cNvPr id="6" name="页脚占位符 5">
            <a:extLst>
              <a:ext uri="{FF2B5EF4-FFF2-40B4-BE49-F238E27FC236}">
                <a16:creationId xmlns:a16="http://schemas.microsoft.com/office/drawing/2014/main" id="{8A41C2BD-9897-4E98-8955-FC4B148E50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621288-7BBD-4C96-9ABA-704C771D404D}"/>
              </a:ext>
            </a:extLst>
          </p:cNvPr>
          <p:cNvSpPr>
            <a:spLocks noGrp="1"/>
          </p:cNvSpPr>
          <p:nvPr>
            <p:ph type="sldNum" sz="quarter" idx="12"/>
          </p:nvPr>
        </p:nvSpPr>
        <p:spPr/>
        <p:txBody>
          <a:body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932303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01B744E-1E71-4FF6-B873-F8552E893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2B75474-0145-4FB5-A097-2E310C533C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87B652-E6F7-4A5A-BD33-AA4F81061D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F003BF-6449-431C-9489-D2D52FE67EDD}" type="datetimeFigureOut">
              <a:rPr lang="zh-CN" altLang="en-US" smtClean="0"/>
              <a:t>2022/3/29</a:t>
            </a:fld>
            <a:endParaRPr lang="zh-CN" altLang="en-US"/>
          </a:p>
        </p:txBody>
      </p:sp>
      <p:sp>
        <p:nvSpPr>
          <p:cNvPr id="5" name="页脚占位符 4">
            <a:extLst>
              <a:ext uri="{FF2B5EF4-FFF2-40B4-BE49-F238E27FC236}">
                <a16:creationId xmlns:a16="http://schemas.microsoft.com/office/drawing/2014/main" id="{5E22D4CE-F9BF-4BBC-A743-91857BC339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7DE099C-C491-4057-B2D4-5C81C4A9D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45BF2E-B4EA-4401-B166-4199AA41C115}" type="slidenum">
              <a:rPr lang="zh-CN" altLang="en-US" smtClean="0"/>
              <a:t>‹#›</a:t>
            </a:fld>
            <a:endParaRPr lang="zh-CN" altLang="en-US"/>
          </a:p>
        </p:txBody>
      </p:sp>
    </p:spTree>
    <p:extLst>
      <p:ext uri="{BB962C8B-B14F-4D97-AF65-F5344CB8AC3E}">
        <p14:creationId xmlns:p14="http://schemas.microsoft.com/office/powerpoint/2010/main" val="42589020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929EA-F299-40A7-9F4D-9FD10BAD347F}"/>
              </a:ext>
            </a:extLst>
          </p:cNvPr>
          <p:cNvSpPr>
            <a:spLocks noGrp="1"/>
          </p:cNvSpPr>
          <p:nvPr>
            <p:ph type="ctrTitle"/>
          </p:nvPr>
        </p:nvSpPr>
        <p:spPr>
          <a:xfrm>
            <a:off x="2540493" y="1600200"/>
            <a:ext cx="7111013" cy="3657600"/>
          </a:xfrm>
        </p:spPr>
        <p:txBody>
          <a:bodyPr>
            <a:normAutofit/>
          </a:bodyPr>
          <a:lstStyle/>
          <a:p>
            <a:r>
              <a:rPr lang="zh-CN" altLang="en-US" dirty="0">
                <a:solidFill>
                  <a:srgbClr val="333333"/>
                </a:solidFill>
                <a:latin typeface="Arial" panose="020B0604020202020204" pitchFamily="34" charset="0"/>
              </a:rPr>
              <a:t>利用模拟退火和贝叶斯评分函数从具有相似局部序列的片段中组装蛋白质三级结构</a:t>
            </a:r>
            <a:endParaRPr lang="zh-CN" altLang="en-US" dirty="0"/>
          </a:p>
        </p:txBody>
      </p:sp>
    </p:spTree>
    <p:extLst>
      <p:ext uri="{BB962C8B-B14F-4D97-AF65-F5344CB8AC3E}">
        <p14:creationId xmlns:p14="http://schemas.microsoft.com/office/powerpoint/2010/main" val="4150969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7883-E96C-41C2-8C65-2318081E3D11}"/>
              </a:ext>
            </a:extLst>
          </p:cNvPr>
          <p:cNvSpPr>
            <a:spLocks noGrp="1"/>
          </p:cNvSpPr>
          <p:nvPr>
            <p:ph type="title"/>
          </p:nvPr>
        </p:nvSpPr>
        <p:spPr/>
        <p:txBody>
          <a:bodyPr/>
          <a:lstStyle/>
          <a:p>
            <a:r>
              <a:rPr lang="zh-CN" altLang="en-US" dirty="0"/>
              <a:t>折叠识别法</a:t>
            </a:r>
          </a:p>
        </p:txBody>
      </p:sp>
      <p:sp>
        <p:nvSpPr>
          <p:cNvPr id="3" name="内容占位符 2">
            <a:extLst>
              <a:ext uri="{FF2B5EF4-FFF2-40B4-BE49-F238E27FC236}">
                <a16:creationId xmlns:a16="http://schemas.microsoft.com/office/drawing/2014/main" id="{28EA1817-5485-42BA-AC54-90E57BD74F4D}"/>
              </a:ext>
            </a:extLst>
          </p:cNvPr>
          <p:cNvSpPr>
            <a:spLocks noGrp="1"/>
          </p:cNvSpPr>
          <p:nvPr>
            <p:ph idx="1"/>
          </p:nvPr>
        </p:nvSpPr>
        <p:spPr/>
        <p:txBody>
          <a:bodyPr/>
          <a:lstStyle/>
          <a:p>
            <a:r>
              <a:rPr lang="zh-CN" altLang="en-US" dirty="0"/>
              <a:t>优点：可用于远缘关系的序列</a:t>
            </a:r>
            <a:endParaRPr lang="en-US" altLang="zh-CN" dirty="0"/>
          </a:p>
          <a:p>
            <a:r>
              <a:rPr lang="zh-CN" altLang="en-US" dirty="0"/>
              <a:t>缺点：准确度受到序列比对误差的限制</a:t>
            </a:r>
            <a:endParaRPr lang="en-US" altLang="zh-CN" dirty="0"/>
          </a:p>
        </p:txBody>
      </p:sp>
    </p:spTree>
    <p:extLst>
      <p:ext uri="{BB962C8B-B14F-4D97-AF65-F5344CB8AC3E}">
        <p14:creationId xmlns:p14="http://schemas.microsoft.com/office/powerpoint/2010/main" val="160159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D569D-53CD-44A7-9180-4919392F61A8}"/>
              </a:ext>
            </a:extLst>
          </p:cNvPr>
          <p:cNvSpPr>
            <a:spLocks noGrp="1"/>
          </p:cNvSpPr>
          <p:nvPr>
            <p:ph type="title"/>
          </p:nvPr>
        </p:nvSpPr>
        <p:spPr/>
        <p:txBody>
          <a:bodyPr/>
          <a:lstStyle/>
          <a:p>
            <a:r>
              <a:rPr lang="zh-CN" altLang="en-US" dirty="0"/>
              <a:t>折叠识别法</a:t>
            </a:r>
          </a:p>
        </p:txBody>
      </p:sp>
      <p:sp>
        <p:nvSpPr>
          <p:cNvPr id="3" name="内容占位符 2">
            <a:extLst>
              <a:ext uri="{FF2B5EF4-FFF2-40B4-BE49-F238E27FC236}">
                <a16:creationId xmlns:a16="http://schemas.microsoft.com/office/drawing/2014/main" id="{0312586E-2FC9-42CB-A3C0-7643B6D0956C}"/>
              </a:ext>
            </a:extLst>
          </p:cNvPr>
          <p:cNvSpPr>
            <a:spLocks noGrp="1"/>
          </p:cNvSpPr>
          <p:nvPr>
            <p:ph idx="1"/>
          </p:nvPr>
        </p:nvSpPr>
        <p:spPr/>
        <p:txBody>
          <a:bodyPr/>
          <a:lstStyle/>
          <a:p>
            <a:r>
              <a:rPr lang="zh-CN" altLang="en-US" dirty="0"/>
              <a:t>利用已知的构象，为某一目标序列构建构象库。</a:t>
            </a:r>
            <a:endParaRPr lang="en-US" altLang="zh-CN" dirty="0"/>
          </a:p>
          <a:p>
            <a:r>
              <a:rPr lang="zh-CN" altLang="en-US" dirty="0"/>
              <a:t>串线</a:t>
            </a:r>
            <a:r>
              <a:rPr lang="en-US" altLang="zh-CN" dirty="0"/>
              <a:t>(threading)</a:t>
            </a:r>
            <a:r>
              <a:rPr lang="zh-CN" altLang="en-US" dirty="0"/>
              <a:t>算法</a:t>
            </a:r>
            <a:r>
              <a:rPr lang="en-US" altLang="zh-CN" dirty="0"/>
              <a:t>:</a:t>
            </a:r>
            <a:r>
              <a:rPr lang="zh-CN" altLang="en-US" dirty="0"/>
              <a:t>将目标序列放在已知结构蛋白骨架上进行滑动。</a:t>
            </a:r>
            <a:endParaRPr lang="en-US" altLang="zh-CN" dirty="0"/>
          </a:p>
          <a:p>
            <a:r>
              <a:rPr lang="zh-CN" altLang="en-US" dirty="0"/>
              <a:t>未知序列以合适的方式被“串”到一个数据库的某一折叠模板，然后计算该序列的能量；待该序列和所有折叠模板串好后，可以进行计分比对，决定哪些匹配达到了显著。</a:t>
            </a:r>
            <a:endParaRPr lang="en-US" altLang="zh-CN" dirty="0"/>
          </a:p>
        </p:txBody>
      </p:sp>
    </p:spTree>
    <p:extLst>
      <p:ext uri="{BB962C8B-B14F-4D97-AF65-F5344CB8AC3E}">
        <p14:creationId xmlns:p14="http://schemas.microsoft.com/office/powerpoint/2010/main" val="64051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7883-E96C-41C2-8C65-2318081E3D11}"/>
              </a:ext>
            </a:extLst>
          </p:cNvPr>
          <p:cNvSpPr>
            <a:spLocks noGrp="1"/>
          </p:cNvSpPr>
          <p:nvPr>
            <p:ph type="title"/>
          </p:nvPr>
        </p:nvSpPr>
        <p:spPr/>
        <p:txBody>
          <a:bodyPr/>
          <a:lstStyle/>
          <a:p>
            <a:r>
              <a:rPr lang="zh-CN" altLang="en-US" dirty="0"/>
              <a:t>从头预测法</a:t>
            </a:r>
            <a:r>
              <a:rPr lang="en-US" altLang="zh-CN" dirty="0"/>
              <a:t>(ab initio prediction)</a:t>
            </a:r>
            <a:endParaRPr lang="zh-CN" altLang="en-US" dirty="0"/>
          </a:p>
        </p:txBody>
      </p:sp>
      <p:sp>
        <p:nvSpPr>
          <p:cNvPr id="3" name="内容占位符 2">
            <a:extLst>
              <a:ext uri="{FF2B5EF4-FFF2-40B4-BE49-F238E27FC236}">
                <a16:creationId xmlns:a16="http://schemas.microsoft.com/office/drawing/2014/main" id="{28EA1817-5485-42BA-AC54-90E57BD74F4D}"/>
              </a:ext>
            </a:extLst>
          </p:cNvPr>
          <p:cNvSpPr>
            <a:spLocks noGrp="1"/>
          </p:cNvSpPr>
          <p:nvPr>
            <p:ph idx="1"/>
          </p:nvPr>
        </p:nvSpPr>
        <p:spPr/>
        <p:txBody>
          <a:bodyPr/>
          <a:lstStyle/>
          <a:p>
            <a:r>
              <a:rPr lang="zh-CN" altLang="en-US" dirty="0"/>
              <a:t>从蛋白质一级结构出发，利用理论方法计算出蛋白质肽链所有可能构象的能量，然后找出能量最低的构象，作为蛋白质的天然构象。</a:t>
            </a:r>
            <a:endParaRPr lang="en-US" altLang="zh-CN" dirty="0"/>
          </a:p>
          <a:p>
            <a:r>
              <a:rPr lang="zh-CN" altLang="en-US" dirty="0"/>
              <a:t>不需要已知结构信息</a:t>
            </a:r>
            <a:endParaRPr lang="en-US" altLang="zh-CN" dirty="0"/>
          </a:p>
          <a:p>
            <a:r>
              <a:rPr lang="zh-CN" altLang="en-US" dirty="0"/>
              <a:t>计算难度巨大，只能计算很小的蛋白质分子的局部结构</a:t>
            </a:r>
            <a:endParaRPr lang="en-US" altLang="zh-CN" dirty="0"/>
          </a:p>
          <a:p>
            <a:r>
              <a:rPr lang="zh-CN" altLang="en-US" dirty="0"/>
              <a:t>不能作为常用预测法，主要用作其他方法的补充或优化结构的手段。</a:t>
            </a:r>
          </a:p>
        </p:txBody>
      </p:sp>
    </p:spTree>
    <p:extLst>
      <p:ext uri="{BB962C8B-B14F-4D97-AF65-F5344CB8AC3E}">
        <p14:creationId xmlns:p14="http://schemas.microsoft.com/office/powerpoint/2010/main" val="2177076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7883-E96C-41C2-8C65-2318081E3D11}"/>
              </a:ext>
            </a:extLst>
          </p:cNvPr>
          <p:cNvSpPr>
            <a:spLocks noGrp="1"/>
          </p:cNvSpPr>
          <p:nvPr>
            <p:ph type="title"/>
          </p:nvPr>
        </p:nvSpPr>
        <p:spPr/>
        <p:txBody>
          <a:bodyPr/>
          <a:lstStyle/>
          <a:p>
            <a:r>
              <a:rPr lang="zh-CN" altLang="en-US" dirty="0"/>
              <a:t>从头预测法</a:t>
            </a:r>
          </a:p>
        </p:txBody>
      </p:sp>
      <p:sp>
        <p:nvSpPr>
          <p:cNvPr id="3" name="内容占位符 2">
            <a:extLst>
              <a:ext uri="{FF2B5EF4-FFF2-40B4-BE49-F238E27FC236}">
                <a16:creationId xmlns:a16="http://schemas.microsoft.com/office/drawing/2014/main" id="{28EA1817-5485-42BA-AC54-90E57BD74F4D}"/>
              </a:ext>
            </a:extLst>
          </p:cNvPr>
          <p:cNvSpPr>
            <a:spLocks noGrp="1"/>
          </p:cNvSpPr>
          <p:nvPr>
            <p:ph idx="1"/>
          </p:nvPr>
        </p:nvSpPr>
        <p:spPr/>
        <p:txBody>
          <a:bodyPr/>
          <a:lstStyle/>
          <a:p>
            <a:r>
              <a:rPr lang="zh-CN" altLang="en-US" dirty="0"/>
              <a:t>表示蛋白质几何结构的方法。</a:t>
            </a:r>
            <a:endParaRPr lang="en-US" altLang="zh-CN" dirty="0"/>
          </a:p>
          <a:p>
            <a:r>
              <a:rPr lang="zh-CN" altLang="en-US" dirty="0"/>
              <a:t>能量函数及其参数</a:t>
            </a:r>
            <a:endParaRPr lang="en-US" altLang="zh-CN" dirty="0"/>
          </a:p>
          <a:p>
            <a:r>
              <a:rPr lang="zh-CN" altLang="en-US" dirty="0"/>
              <a:t>构象空间搜索技术</a:t>
            </a:r>
            <a:endParaRPr lang="en-US" altLang="zh-CN" dirty="0"/>
          </a:p>
          <a:p>
            <a:pPr lvl="1"/>
            <a:r>
              <a:rPr lang="zh-CN" altLang="en-US" dirty="0"/>
              <a:t>分子动力学模拟</a:t>
            </a:r>
            <a:endParaRPr lang="en-US" altLang="zh-CN" dirty="0"/>
          </a:p>
          <a:p>
            <a:pPr lvl="1"/>
            <a:r>
              <a:rPr lang="zh-CN" altLang="en-US" dirty="0"/>
              <a:t>基于蒙特卡罗模拟的构象搜索</a:t>
            </a:r>
            <a:endParaRPr lang="en-US" altLang="zh-CN" dirty="0"/>
          </a:p>
        </p:txBody>
      </p:sp>
    </p:spTree>
    <p:extLst>
      <p:ext uri="{BB962C8B-B14F-4D97-AF65-F5344CB8AC3E}">
        <p14:creationId xmlns:p14="http://schemas.microsoft.com/office/powerpoint/2010/main" val="2950658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2784A-3FFD-4308-BB2E-B3E6FDBF8689}"/>
              </a:ext>
            </a:extLst>
          </p:cNvPr>
          <p:cNvSpPr>
            <a:spLocks noGrp="1"/>
          </p:cNvSpPr>
          <p:nvPr>
            <p:ph type="title"/>
          </p:nvPr>
        </p:nvSpPr>
        <p:spPr/>
        <p:txBody>
          <a:bodyPr/>
          <a:lstStyle/>
          <a:p>
            <a:r>
              <a:rPr lang="zh-CN" altLang="en-US" dirty="0"/>
              <a:t>从头预测法</a:t>
            </a:r>
          </a:p>
        </p:txBody>
      </p:sp>
      <p:sp>
        <p:nvSpPr>
          <p:cNvPr id="3" name="内容占位符 2">
            <a:extLst>
              <a:ext uri="{FF2B5EF4-FFF2-40B4-BE49-F238E27FC236}">
                <a16:creationId xmlns:a16="http://schemas.microsoft.com/office/drawing/2014/main" id="{AE17E1CA-A577-443E-80A2-31E4EBE1AB35}"/>
              </a:ext>
            </a:extLst>
          </p:cNvPr>
          <p:cNvSpPr>
            <a:spLocks noGrp="1"/>
          </p:cNvSpPr>
          <p:nvPr>
            <p:ph idx="1"/>
          </p:nvPr>
        </p:nvSpPr>
        <p:spPr/>
        <p:txBody>
          <a:bodyPr/>
          <a:lstStyle/>
          <a:p>
            <a:r>
              <a:rPr lang="en-US" altLang="zh-CN" dirty="0"/>
              <a:t>Rosetta</a:t>
            </a:r>
          </a:p>
          <a:p>
            <a:r>
              <a:rPr lang="en-US" altLang="zh-CN" dirty="0"/>
              <a:t>QUARK</a:t>
            </a:r>
          </a:p>
          <a:p>
            <a:r>
              <a:rPr lang="en-US" altLang="zh-CN" dirty="0"/>
              <a:t>SCRATCH</a:t>
            </a:r>
          </a:p>
          <a:p>
            <a:endParaRPr lang="en-US" altLang="zh-CN" dirty="0"/>
          </a:p>
          <a:p>
            <a:r>
              <a:rPr lang="zh-CN" altLang="en-US" dirty="0"/>
              <a:t>展望：人工智能方法</a:t>
            </a:r>
          </a:p>
        </p:txBody>
      </p:sp>
    </p:spTree>
    <p:extLst>
      <p:ext uri="{BB962C8B-B14F-4D97-AF65-F5344CB8AC3E}">
        <p14:creationId xmlns:p14="http://schemas.microsoft.com/office/powerpoint/2010/main" val="77168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01F7F13-B851-4086-BF9D-C7DCD192CEAA}"/>
              </a:ext>
            </a:extLst>
          </p:cNvPr>
          <p:cNvPicPr>
            <a:picLocks noGrp="1" noChangeAspect="1"/>
          </p:cNvPicPr>
          <p:nvPr>
            <p:ph idx="1"/>
          </p:nvPr>
        </p:nvPicPr>
        <p:blipFill>
          <a:blip r:embed="rId2"/>
          <a:stretch>
            <a:fillRect/>
          </a:stretch>
        </p:blipFill>
        <p:spPr>
          <a:xfrm>
            <a:off x="1358283" y="607522"/>
            <a:ext cx="4453632" cy="5642955"/>
          </a:xfrm>
        </p:spPr>
      </p:pic>
      <p:sp>
        <p:nvSpPr>
          <p:cNvPr id="6" name="文本框 5">
            <a:extLst>
              <a:ext uri="{FF2B5EF4-FFF2-40B4-BE49-F238E27FC236}">
                <a16:creationId xmlns:a16="http://schemas.microsoft.com/office/drawing/2014/main" id="{DEA599E3-3114-483C-AFD5-2042B962022D}"/>
              </a:ext>
            </a:extLst>
          </p:cNvPr>
          <p:cNvSpPr txBox="1"/>
          <p:nvPr/>
        </p:nvSpPr>
        <p:spPr>
          <a:xfrm>
            <a:off x="7386221" y="3124940"/>
            <a:ext cx="3249227" cy="369332"/>
          </a:xfrm>
          <a:prstGeom prst="rect">
            <a:avLst/>
          </a:prstGeom>
          <a:noFill/>
        </p:spPr>
        <p:txBody>
          <a:bodyPr wrap="square" rtlCol="0">
            <a:spAutoFit/>
          </a:bodyPr>
          <a:lstStyle/>
          <a:p>
            <a:r>
              <a:rPr lang="zh-CN" altLang="en-US" dirty="0"/>
              <a:t>图：蛋白质结构预测方法概述</a:t>
            </a:r>
          </a:p>
        </p:txBody>
      </p:sp>
    </p:spTree>
    <p:extLst>
      <p:ext uri="{BB962C8B-B14F-4D97-AF65-F5344CB8AC3E}">
        <p14:creationId xmlns:p14="http://schemas.microsoft.com/office/powerpoint/2010/main" val="384890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6FACC-E090-488A-A42C-2A961D9B7A5F}"/>
              </a:ext>
            </a:extLst>
          </p:cNvPr>
          <p:cNvSpPr>
            <a:spLocks noGrp="1"/>
          </p:cNvSpPr>
          <p:nvPr>
            <p:ph type="title"/>
          </p:nvPr>
        </p:nvSpPr>
        <p:spPr/>
        <p:txBody>
          <a:bodyPr/>
          <a:lstStyle/>
          <a:p>
            <a:r>
              <a:rPr lang="zh-CN" altLang="en-US" dirty="0"/>
              <a:t>模拟退火法</a:t>
            </a:r>
          </a:p>
        </p:txBody>
      </p:sp>
      <p:sp>
        <p:nvSpPr>
          <p:cNvPr id="3" name="内容占位符 2">
            <a:extLst>
              <a:ext uri="{FF2B5EF4-FFF2-40B4-BE49-F238E27FC236}">
                <a16:creationId xmlns:a16="http://schemas.microsoft.com/office/drawing/2014/main" id="{C94CB5BD-AF55-4D26-B527-9CF48CCAC31D}"/>
              </a:ext>
            </a:extLst>
          </p:cNvPr>
          <p:cNvSpPr>
            <a:spLocks noGrp="1"/>
          </p:cNvSpPr>
          <p:nvPr>
            <p:ph idx="1"/>
          </p:nvPr>
        </p:nvSpPr>
        <p:spPr/>
        <p:txBody>
          <a:bodyPr/>
          <a:lstStyle/>
          <a:p>
            <a:r>
              <a:rPr lang="zh-CN" altLang="en-US" dirty="0"/>
              <a:t>模拟退火算法来源于固体退火原理，是一种基于概率的算法，将固体加温至充分高，再让其徐徐冷却，加温时，固体内部粒子随温升变为无序状，内能增大，而徐徐冷却时粒子渐趋有序，在每个温度都达到平衡态，最后在常温时达到基态，内能减为最小。</a:t>
            </a:r>
          </a:p>
        </p:txBody>
      </p:sp>
    </p:spTree>
    <p:extLst>
      <p:ext uri="{BB962C8B-B14F-4D97-AF65-F5344CB8AC3E}">
        <p14:creationId xmlns:p14="http://schemas.microsoft.com/office/powerpoint/2010/main" val="315903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12775-4700-4805-8293-1584326D7701}"/>
              </a:ext>
            </a:extLst>
          </p:cNvPr>
          <p:cNvSpPr>
            <a:spLocks noGrp="1"/>
          </p:cNvSpPr>
          <p:nvPr>
            <p:ph type="title"/>
          </p:nvPr>
        </p:nvSpPr>
        <p:spPr/>
        <p:txBody>
          <a:bodyPr/>
          <a:lstStyle/>
          <a:p>
            <a:r>
              <a:rPr lang="zh-CN" altLang="en-US" dirty="0"/>
              <a:t>模拟退火法</a:t>
            </a:r>
          </a:p>
        </p:txBody>
      </p:sp>
      <p:sp>
        <p:nvSpPr>
          <p:cNvPr id="3" name="内容占位符 2">
            <a:extLst>
              <a:ext uri="{FF2B5EF4-FFF2-40B4-BE49-F238E27FC236}">
                <a16:creationId xmlns:a16="http://schemas.microsoft.com/office/drawing/2014/main" id="{FE78D87C-F6C6-402C-B1F8-86385A25C956}"/>
              </a:ext>
            </a:extLst>
          </p:cNvPr>
          <p:cNvSpPr>
            <a:spLocks noGrp="1"/>
          </p:cNvSpPr>
          <p:nvPr>
            <p:ph idx="1"/>
          </p:nvPr>
        </p:nvSpPr>
        <p:spPr/>
        <p:txBody>
          <a:bodyPr>
            <a:normAutofit/>
          </a:bodyPr>
          <a:lstStyle/>
          <a:p>
            <a:r>
              <a:rPr lang="zh-CN" altLang="en-US" dirty="0"/>
              <a:t>根据</a:t>
            </a:r>
            <a:r>
              <a:rPr lang="en-US" altLang="zh-CN" dirty="0"/>
              <a:t>Metropolis</a:t>
            </a:r>
            <a:r>
              <a:rPr lang="zh-CN" altLang="en-US" dirty="0"/>
              <a:t>准则，粒子在温度</a:t>
            </a:r>
            <a:r>
              <a:rPr lang="en-US" altLang="zh-CN" dirty="0"/>
              <a:t>T</a:t>
            </a:r>
            <a:r>
              <a:rPr lang="zh-CN" altLang="en-US" dirty="0"/>
              <a:t>时趋于平衡的概率为</a:t>
            </a:r>
            <a:r>
              <a:rPr lang="en-US" altLang="zh-CN" dirty="0"/>
              <a:t>exp(-ΔE/(</a:t>
            </a:r>
            <a:r>
              <a:rPr lang="en-US" altLang="zh-CN" dirty="0" err="1"/>
              <a:t>kT</a:t>
            </a:r>
            <a:r>
              <a:rPr lang="en-US" altLang="zh-CN" dirty="0"/>
              <a:t>))</a:t>
            </a:r>
            <a:r>
              <a:rPr lang="zh-CN" altLang="en-US" dirty="0"/>
              <a:t>，其中</a:t>
            </a:r>
            <a:r>
              <a:rPr lang="en-US" altLang="zh-CN" dirty="0"/>
              <a:t>E</a:t>
            </a:r>
            <a:r>
              <a:rPr lang="zh-CN" altLang="en-US" dirty="0"/>
              <a:t>为温度</a:t>
            </a:r>
            <a:r>
              <a:rPr lang="en-US" altLang="zh-CN" dirty="0"/>
              <a:t>T</a:t>
            </a:r>
            <a:r>
              <a:rPr lang="zh-CN" altLang="en-US" dirty="0"/>
              <a:t>时的内能，</a:t>
            </a:r>
            <a:r>
              <a:rPr lang="en-US" altLang="zh-CN" dirty="0"/>
              <a:t>ΔE</a:t>
            </a:r>
            <a:r>
              <a:rPr lang="zh-CN" altLang="en-US" dirty="0"/>
              <a:t>为其改变量，</a:t>
            </a:r>
            <a:r>
              <a:rPr lang="en-US" altLang="zh-CN" dirty="0"/>
              <a:t>k</a:t>
            </a:r>
            <a:r>
              <a:rPr lang="zh-CN" altLang="en-US" dirty="0"/>
              <a:t>为</a:t>
            </a:r>
            <a:r>
              <a:rPr lang="en-US" altLang="zh-CN" dirty="0"/>
              <a:t>Boltzmann</a:t>
            </a:r>
            <a:r>
              <a:rPr lang="zh-CN" altLang="en-US" dirty="0"/>
              <a:t>常数。用固体退火模拟组合优化问题，将内能</a:t>
            </a:r>
            <a:r>
              <a:rPr lang="en-US" altLang="zh-CN" dirty="0"/>
              <a:t>E</a:t>
            </a:r>
            <a:r>
              <a:rPr lang="zh-CN" altLang="en-US" dirty="0"/>
              <a:t>模拟为目标函数值</a:t>
            </a:r>
            <a:r>
              <a:rPr lang="en-US" altLang="zh-CN" dirty="0"/>
              <a:t>f</a:t>
            </a:r>
            <a:r>
              <a:rPr lang="zh-CN" altLang="en-US" dirty="0"/>
              <a:t>，温度</a:t>
            </a:r>
            <a:r>
              <a:rPr lang="en-US" altLang="zh-CN" dirty="0"/>
              <a:t>T</a:t>
            </a:r>
            <a:r>
              <a:rPr lang="zh-CN" altLang="en-US" dirty="0"/>
              <a:t>演化成控制参数</a:t>
            </a:r>
            <a:r>
              <a:rPr lang="en-US" altLang="zh-CN" dirty="0"/>
              <a:t>t</a:t>
            </a:r>
            <a:r>
              <a:rPr lang="zh-CN" altLang="en-US" dirty="0"/>
              <a:t>，即得到解组合优化问题的模拟退火算法：由初始解</a:t>
            </a:r>
            <a:r>
              <a:rPr lang="en-US" altLang="zh-CN" dirty="0" err="1"/>
              <a:t>i</a:t>
            </a:r>
            <a:r>
              <a:rPr lang="zh-CN" altLang="en-US" dirty="0"/>
              <a:t>和控制参数初值</a:t>
            </a:r>
            <a:r>
              <a:rPr lang="en-US" altLang="zh-CN" dirty="0"/>
              <a:t>t</a:t>
            </a:r>
            <a:r>
              <a:rPr lang="zh-CN" altLang="en-US" dirty="0"/>
              <a:t>开始，对当前解重复“产生新解→计算目标函数差→接受或舍弃”的迭代，并逐步衰减</a:t>
            </a:r>
            <a:r>
              <a:rPr lang="en-US" altLang="zh-CN" dirty="0"/>
              <a:t>t</a:t>
            </a:r>
            <a:r>
              <a:rPr lang="zh-CN" altLang="en-US" dirty="0"/>
              <a:t>值，算法终止时的当前解即为所得近似最优解，这是基于蒙特卡罗迭代求解法的一种启发式随机搜索过程。退火过程由冷却进度表</a:t>
            </a:r>
            <a:r>
              <a:rPr lang="en-US" altLang="zh-CN" dirty="0"/>
              <a:t>(Cooling Schedule)</a:t>
            </a:r>
            <a:r>
              <a:rPr lang="zh-CN" altLang="en-US" dirty="0"/>
              <a:t>控制，包括控制参数的初值</a:t>
            </a:r>
            <a:r>
              <a:rPr lang="en-US" altLang="zh-CN" dirty="0"/>
              <a:t>t</a:t>
            </a:r>
            <a:r>
              <a:rPr lang="zh-CN" altLang="en-US" dirty="0"/>
              <a:t>及其衰减因子</a:t>
            </a:r>
            <a:r>
              <a:rPr lang="en-US" altLang="zh-CN" dirty="0" err="1"/>
              <a:t>Δt</a:t>
            </a:r>
            <a:r>
              <a:rPr lang="zh-CN" altLang="en-US" dirty="0"/>
              <a:t>、每个</a:t>
            </a:r>
            <a:r>
              <a:rPr lang="en-US" altLang="zh-CN" dirty="0"/>
              <a:t>t</a:t>
            </a:r>
            <a:r>
              <a:rPr lang="zh-CN" altLang="en-US" dirty="0"/>
              <a:t>值时的迭代次数</a:t>
            </a:r>
            <a:r>
              <a:rPr lang="en-US" altLang="zh-CN" dirty="0"/>
              <a:t>L</a:t>
            </a:r>
            <a:r>
              <a:rPr lang="zh-CN" altLang="en-US" dirty="0"/>
              <a:t>和停止条件</a:t>
            </a:r>
            <a:r>
              <a:rPr lang="en-US" altLang="zh-CN" dirty="0"/>
              <a:t>S</a:t>
            </a:r>
            <a:r>
              <a:rPr lang="zh-CN" altLang="en-US" dirty="0"/>
              <a:t>。</a:t>
            </a:r>
          </a:p>
        </p:txBody>
      </p:sp>
    </p:spTree>
    <p:extLst>
      <p:ext uri="{BB962C8B-B14F-4D97-AF65-F5344CB8AC3E}">
        <p14:creationId xmlns:p14="http://schemas.microsoft.com/office/powerpoint/2010/main" val="560020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6DBE1-0EBE-414A-985C-56EDA070B5F0}"/>
              </a:ext>
            </a:extLst>
          </p:cNvPr>
          <p:cNvSpPr>
            <a:spLocks noGrp="1"/>
          </p:cNvSpPr>
          <p:nvPr>
            <p:ph type="title"/>
          </p:nvPr>
        </p:nvSpPr>
        <p:spPr/>
        <p:txBody>
          <a:bodyPr/>
          <a:lstStyle/>
          <a:p>
            <a:r>
              <a:rPr lang="zh-CN" altLang="en-US" dirty="0"/>
              <a:t>模拟退火法</a:t>
            </a:r>
          </a:p>
        </p:txBody>
      </p:sp>
      <p:sp>
        <p:nvSpPr>
          <p:cNvPr id="3" name="内容占位符 2">
            <a:extLst>
              <a:ext uri="{FF2B5EF4-FFF2-40B4-BE49-F238E27FC236}">
                <a16:creationId xmlns:a16="http://schemas.microsoft.com/office/drawing/2014/main" id="{BCD790B4-D1FA-4A9B-8158-C2C5B2D0E93D}"/>
              </a:ext>
            </a:extLst>
          </p:cNvPr>
          <p:cNvSpPr>
            <a:spLocks noGrp="1"/>
          </p:cNvSpPr>
          <p:nvPr>
            <p:ph idx="1"/>
          </p:nvPr>
        </p:nvSpPr>
        <p:spPr/>
        <p:txBody>
          <a:bodyPr>
            <a:normAutofit fontScale="92500" lnSpcReduction="10000"/>
          </a:bodyPr>
          <a:lstStyle/>
          <a:p>
            <a:r>
              <a:rPr lang="en-US" altLang="zh-CN" dirty="0"/>
              <a:t>(1) </a:t>
            </a:r>
            <a:r>
              <a:rPr lang="zh-CN" altLang="en-US" dirty="0"/>
              <a:t>初始化：初始温度</a:t>
            </a:r>
            <a:r>
              <a:rPr lang="en-US" altLang="zh-CN" dirty="0"/>
              <a:t>T(</a:t>
            </a:r>
            <a:r>
              <a:rPr lang="zh-CN" altLang="en-US" dirty="0"/>
              <a:t>充分大</a:t>
            </a:r>
            <a:r>
              <a:rPr lang="en-US" altLang="zh-CN" dirty="0"/>
              <a:t>)</a:t>
            </a:r>
            <a:r>
              <a:rPr lang="zh-CN" altLang="en-US" dirty="0"/>
              <a:t>，初始解状态</a:t>
            </a:r>
            <a:r>
              <a:rPr lang="en-US" altLang="zh-CN" dirty="0"/>
              <a:t>S(</a:t>
            </a:r>
            <a:r>
              <a:rPr lang="zh-CN" altLang="en-US" dirty="0"/>
              <a:t>是算法迭代的起点</a:t>
            </a:r>
            <a:r>
              <a:rPr lang="en-US" altLang="zh-CN" dirty="0"/>
              <a:t>)</a:t>
            </a:r>
            <a:r>
              <a:rPr lang="zh-CN" altLang="en-US" dirty="0"/>
              <a:t>，每个</a:t>
            </a:r>
            <a:r>
              <a:rPr lang="en-US" altLang="zh-CN" dirty="0"/>
              <a:t>T</a:t>
            </a:r>
            <a:r>
              <a:rPr lang="zh-CN" altLang="en-US" dirty="0"/>
              <a:t>值的迭代次数</a:t>
            </a:r>
            <a:r>
              <a:rPr lang="en-US" altLang="zh-CN" dirty="0"/>
              <a:t>L</a:t>
            </a:r>
          </a:p>
          <a:p>
            <a:r>
              <a:rPr lang="en-US" altLang="zh-CN" dirty="0"/>
              <a:t>(2) </a:t>
            </a:r>
            <a:r>
              <a:rPr lang="zh-CN" altLang="en-US" dirty="0"/>
              <a:t>对</a:t>
            </a:r>
            <a:r>
              <a:rPr lang="en-US" altLang="zh-CN" dirty="0"/>
              <a:t>k=1, …, L</a:t>
            </a:r>
            <a:r>
              <a:rPr lang="zh-CN" altLang="en-US" dirty="0"/>
              <a:t>做第</a:t>
            </a:r>
            <a:r>
              <a:rPr lang="en-US" altLang="zh-CN" dirty="0"/>
              <a:t>(3)</a:t>
            </a:r>
            <a:r>
              <a:rPr lang="zh-CN" altLang="en-US" dirty="0"/>
              <a:t>至第</a:t>
            </a:r>
            <a:r>
              <a:rPr lang="en-US" altLang="zh-CN" dirty="0"/>
              <a:t>6</a:t>
            </a:r>
            <a:r>
              <a:rPr lang="zh-CN" altLang="en-US" dirty="0"/>
              <a:t>步：</a:t>
            </a:r>
          </a:p>
          <a:p>
            <a:r>
              <a:rPr lang="en-US" altLang="zh-CN" dirty="0"/>
              <a:t>(3) </a:t>
            </a:r>
            <a:r>
              <a:rPr lang="zh-CN" altLang="en-US" dirty="0"/>
              <a:t>产生新解</a:t>
            </a:r>
            <a:r>
              <a:rPr lang="en-US" altLang="zh-CN" dirty="0"/>
              <a:t>S′</a:t>
            </a:r>
          </a:p>
          <a:p>
            <a:r>
              <a:rPr lang="en-US" altLang="zh-CN" dirty="0"/>
              <a:t>(4) </a:t>
            </a:r>
            <a:r>
              <a:rPr lang="zh-CN" altLang="en-US" dirty="0"/>
              <a:t>计算增量</a:t>
            </a:r>
            <a:r>
              <a:rPr lang="en-US" altLang="zh-CN" dirty="0"/>
              <a:t>ΔT=C(S′)-C(S)</a:t>
            </a:r>
            <a:r>
              <a:rPr lang="zh-CN" altLang="en-US" dirty="0"/>
              <a:t>，其中</a:t>
            </a:r>
            <a:r>
              <a:rPr lang="en-US" altLang="zh-CN" dirty="0"/>
              <a:t>C(S)</a:t>
            </a:r>
            <a:r>
              <a:rPr lang="zh-CN" altLang="en-US" dirty="0"/>
              <a:t>为评价函数</a:t>
            </a:r>
          </a:p>
          <a:p>
            <a:r>
              <a:rPr lang="en-US" altLang="zh-CN" dirty="0"/>
              <a:t>(5) </a:t>
            </a:r>
            <a:r>
              <a:rPr lang="zh-CN" altLang="en-US" dirty="0"/>
              <a:t>若</a:t>
            </a:r>
            <a:r>
              <a:rPr lang="en-US" altLang="zh-CN" dirty="0"/>
              <a:t>ΔT&lt;0</a:t>
            </a:r>
            <a:r>
              <a:rPr lang="zh-CN" altLang="en-US" dirty="0"/>
              <a:t>则接受</a:t>
            </a:r>
            <a:r>
              <a:rPr lang="en-US" altLang="zh-CN" dirty="0"/>
              <a:t>S′</a:t>
            </a:r>
            <a:r>
              <a:rPr lang="zh-CN" altLang="en-US" dirty="0"/>
              <a:t>作为新的当前解，否则以概率</a:t>
            </a:r>
            <a:r>
              <a:rPr lang="en-US" altLang="zh-CN" dirty="0"/>
              <a:t>exp(-ΔT/T)</a:t>
            </a:r>
            <a:r>
              <a:rPr lang="zh-CN" altLang="en-US" dirty="0"/>
              <a:t>接受</a:t>
            </a:r>
            <a:r>
              <a:rPr lang="en-US" altLang="zh-CN" dirty="0"/>
              <a:t>S′</a:t>
            </a:r>
            <a:r>
              <a:rPr lang="zh-CN" altLang="en-US" dirty="0"/>
              <a:t>作为新的当前解</a:t>
            </a:r>
            <a:r>
              <a:rPr lang="en-US" altLang="zh-CN" dirty="0"/>
              <a:t>.</a:t>
            </a:r>
          </a:p>
          <a:p>
            <a:r>
              <a:rPr lang="en-US" altLang="zh-CN" dirty="0"/>
              <a:t>(6) </a:t>
            </a:r>
            <a:r>
              <a:rPr lang="zh-CN" altLang="en-US" dirty="0"/>
              <a:t>如果满足终止条件则输出当前解作为最优解，结束程序。</a:t>
            </a:r>
          </a:p>
          <a:p>
            <a:r>
              <a:rPr lang="zh-CN" altLang="en-US" dirty="0"/>
              <a:t>终止条件通常取为连续若干个新解都没有被接受时终止算法。</a:t>
            </a:r>
          </a:p>
          <a:p>
            <a:r>
              <a:rPr lang="en-US" altLang="zh-CN" dirty="0"/>
              <a:t>(7) T</a:t>
            </a:r>
            <a:r>
              <a:rPr lang="zh-CN" altLang="en-US" dirty="0"/>
              <a:t>逐渐减少，且</a:t>
            </a:r>
            <a:r>
              <a:rPr lang="en-US" altLang="zh-CN" dirty="0"/>
              <a:t>T-&gt;0</a:t>
            </a:r>
            <a:r>
              <a:rPr lang="zh-CN" altLang="en-US" dirty="0"/>
              <a:t>，然后转第</a:t>
            </a:r>
            <a:r>
              <a:rPr lang="en-US" altLang="zh-CN" dirty="0"/>
              <a:t>2</a:t>
            </a:r>
            <a:r>
              <a:rPr lang="zh-CN" altLang="en-US" dirty="0"/>
              <a:t>步。</a:t>
            </a:r>
          </a:p>
        </p:txBody>
      </p:sp>
    </p:spTree>
    <p:extLst>
      <p:ext uri="{BB962C8B-B14F-4D97-AF65-F5344CB8AC3E}">
        <p14:creationId xmlns:p14="http://schemas.microsoft.com/office/powerpoint/2010/main" val="345831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0E7F6-DC68-4042-A795-6EB5D256B049}"/>
              </a:ext>
            </a:extLst>
          </p:cNvPr>
          <p:cNvSpPr>
            <a:spLocks noGrp="1"/>
          </p:cNvSpPr>
          <p:nvPr>
            <p:ph type="title"/>
          </p:nvPr>
        </p:nvSpPr>
        <p:spPr>
          <a:xfrm>
            <a:off x="1295402" y="609270"/>
            <a:ext cx="9601196" cy="1303867"/>
          </a:xfrm>
        </p:spPr>
        <p:txBody>
          <a:bodyPr/>
          <a:lstStyle/>
          <a:p>
            <a:r>
              <a:rPr lang="zh-CN" altLang="en-US" dirty="0"/>
              <a:t>模拟退火法</a:t>
            </a:r>
          </a:p>
        </p:txBody>
      </p:sp>
      <p:sp>
        <p:nvSpPr>
          <p:cNvPr id="3" name="内容占位符 2">
            <a:extLst>
              <a:ext uri="{FF2B5EF4-FFF2-40B4-BE49-F238E27FC236}">
                <a16:creationId xmlns:a16="http://schemas.microsoft.com/office/drawing/2014/main" id="{1E0AD9EE-A7E1-4236-B5A4-489A31EC0DDE}"/>
              </a:ext>
            </a:extLst>
          </p:cNvPr>
          <p:cNvSpPr>
            <a:spLocks noGrp="1"/>
          </p:cNvSpPr>
          <p:nvPr>
            <p:ph idx="1"/>
          </p:nvPr>
        </p:nvSpPr>
        <p:spPr>
          <a:xfrm>
            <a:off x="838200" y="1825625"/>
            <a:ext cx="10515600" cy="4521909"/>
          </a:xfrm>
        </p:spPr>
        <p:txBody>
          <a:bodyPr>
            <a:normAutofit fontScale="85000" lnSpcReduction="20000"/>
          </a:bodyPr>
          <a:lstStyle/>
          <a:p>
            <a:r>
              <a:rPr lang="zh-CN" altLang="en-US" dirty="0"/>
              <a:t>第一步是由一个产生函数从当前解产生一个位于解空间的新解；为便于后续的计算和接受，减少算法耗时，通常选择由当前新解经过简单地变换即可产生新解的方法，如对构成新解的全部或部分元素进行置换、互换等，注意到产生新解的变换方法决定了当前新解的邻域结构，因而对冷却进度表的选取有一定的影响。</a:t>
            </a:r>
          </a:p>
          <a:p>
            <a:r>
              <a:rPr lang="zh-CN" altLang="en-US" dirty="0"/>
              <a:t>第二步是计算与新解所对应的目标函数差。因为目标函数差仅由变换部分产生，所以目标函数差的计算最好按增量计算。事实表明，对大多数应用而言，这是计算目标函数差的最快方法。</a:t>
            </a:r>
          </a:p>
          <a:p>
            <a:r>
              <a:rPr lang="zh-CN" altLang="en-US" dirty="0"/>
              <a:t>第三步是判断新解是否被接受</a:t>
            </a:r>
            <a:r>
              <a:rPr lang="en-US" altLang="zh-CN" dirty="0"/>
              <a:t>,</a:t>
            </a:r>
            <a:r>
              <a:rPr lang="zh-CN" altLang="en-US" dirty="0"/>
              <a:t>判断的依据是一个接受准则，最常用的接受准则是</a:t>
            </a:r>
            <a:r>
              <a:rPr lang="en-US" altLang="zh-CN" dirty="0"/>
              <a:t>Metropolis</a:t>
            </a:r>
            <a:r>
              <a:rPr lang="zh-CN" altLang="en-US" dirty="0"/>
              <a:t>准则</a:t>
            </a:r>
            <a:r>
              <a:rPr lang="en-US" altLang="zh-CN" dirty="0"/>
              <a:t>: </a:t>
            </a:r>
            <a:r>
              <a:rPr lang="zh-CN" altLang="en-US" dirty="0"/>
              <a:t>若</a:t>
            </a:r>
            <a:r>
              <a:rPr lang="en-US" altLang="zh-CN" dirty="0"/>
              <a:t>ΔT&lt;0</a:t>
            </a:r>
            <a:r>
              <a:rPr lang="zh-CN" altLang="en-US" dirty="0"/>
              <a:t>则接受</a:t>
            </a:r>
            <a:r>
              <a:rPr lang="en-US" altLang="zh-CN" dirty="0"/>
              <a:t>S′</a:t>
            </a:r>
            <a:r>
              <a:rPr lang="zh-CN" altLang="en-US" dirty="0"/>
              <a:t>作为新的当前解</a:t>
            </a:r>
            <a:r>
              <a:rPr lang="en-US" altLang="zh-CN" dirty="0"/>
              <a:t>S</a:t>
            </a:r>
            <a:r>
              <a:rPr lang="zh-CN" altLang="en-US" dirty="0"/>
              <a:t>，否则以概率</a:t>
            </a:r>
            <a:r>
              <a:rPr lang="en-US" altLang="zh-CN" dirty="0"/>
              <a:t>exp(-ΔT/T)</a:t>
            </a:r>
            <a:r>
              <a:rPr lang="zh-CN" altLang="en-US" dirty="0"/>
              <a:t>接受</a:t>
            </a:r>
            <a:r>
              <a:rPr lang="en-US" altLang="zh-CN" dirty="0"/>
              <a:t>S′</a:t>
            </a:r>
            <a:r>
              <a:rPr lang="zh-CN" altLang="en-US" dirty="0"/>
              <a:t>作为新的当前解</a:t>
            </a:r>
            <a:r>
              <a:rPr lang="en-US" altLang="zh-CN" dirty="0"/>
              <a:t>S</a:t>
            </a:r>
            <a:r>
              <a:rPr lang="zh-CN" altLang="en-US" dirty="0"/>
              <a:t>。</a:t>
            </a:r>
          </a:p>
          <a:p>
            <a:r>
              <a:rPr lang="zh-CN" altLang="en-US" dirty="0"/>
              <a:t>第四步是当新解被确定接受时，用新解代替当前解，这只需将当前解中对应于产生新解时的变换部分予以实现，同时修正目标函数值即可。此时，当前解实现了一次迭代。可在此基础上开始下一轮试验。而当新解被判定为舍弃时，则在原当前解的基础上继续下一轮试验。</a:t>
            </a:r>
          </a:p>
        </p:txBody>
      </p:sp>
    </p:spTree>
    <p:extLst>
      <p:ext uri="{BB962C8B-B14F-4D97-AF65-F5344CB8AC3E}">
        <p14:creationId xmlns:p14="http://schemas.microsoft.com/office/powerpoint/2010/main" val="166065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2C9B8-6D0D-4F6C-8528-C1528E4DE36A}"/>
              </a:ext>
            </a:extLst>
          </p:cNvPr>
          <p:cNvSpPr>
            <a:spLocks noGrp="1"/>
          </p:cNvSpPr>
          <p:nvPr>
            <p:ph type="title"/>
          </p:nvPr>
        </p:nvSpPr>
        <p:spPr/>
        <p:txBody>
          <a:bodyPr/>
          <a:lstStyle/>
          <a:p>
            <a:r>
              <a:rPr lang="zh-CN" altLang="en-US" dirty="0"/>
              <a:t>组员及分工</a:t>
            </a:r>
          </a:p>
        </p:txBody>
      </p:sp>
      <p:sp>
        <p:nvSpPr>
          <p:cNvPr id="3" name="内容占位符 2">
            <a:extLst>
              <a:ext uri="{FF2B5EF4-FFF2-40B4-BE49-F238E27FC236}">
                <a16:creationId xmlns:a16="http://schemas.microsoft.com/office/drawing/2014/main" id="{898D25B9-9CEC-4C8D-9BCA-FDA1A71F1688}"/>
              </a:ext>
            </a:extLst>
          </p:cNvPr>
          <p:cNvSpPr>
            <a:spLocks noGrp="1"/>
          </p:cNvSpPr>
          <p:nvPr>
            <p:ph idx="1"/>
          </p:nvPr>
        </p:nvSpPr>
        <p:spPr>
          <a:xfrm>
            <a:off x="585925" y="2734321"/>
            <a:ext cx="11212497" cy="3442641"/>
          </a:xfrm>
        </p:spPr>
        <p:txBody>
          <a:bodyPr/>
          <a:lstStyle/>
          <a:p>
            <a:r>
              <a:rPr lang="en-US" altLang="zh-CN" dirty="0"/>
              <a:t>1810037</a:t>
            </a:r>
            <a:r>
              <a:rPr lang="zh-CN" altLang="en-US" dirty="0"/>
              <a:t>李念祎：负责讲解蛋白质三级结构预测及模拟退火方法简介</a:t>
            </a:r>
            <a:endParaRPr lang="en-US" altLang="zh-CN" dirty="0"/>
          </a:p>
          <a:p>
            <a:endParaRPr lang="en-US" altLang="zh-CN" dirty="0"/>
          </a:p>
          <a:p>
            <a:r>
              <a:rPr lang="en-US" altLang="zh-CN" dirty="0"/>
              <a:t>1810148</a:t>
            </a:r>
            <a:r>
              <a:rPr lang="zh-CN" altLang="en-US" dirty="0"/>
              <a:t>陈璐：组长，负责对贝叶斯评分函数的介绍</a:t>
            </a:r>
            <a:endParaRPr lang="en-US" altLang="zh-CN" dirty="0"/>
          </a:p>
          <a:p>
            <a:endParaRPr lang="en-US" altLang="zh-CN" dirty="0"/>
          </a:p>
          <a:p>
            <a:r>
              <a:rPr lang="en-US" altLang="zh-CN" dirty="0"/>
              <a:t>1810189</a:t>
            </a:r>
            <a:r>
              <a:rPr lang="zh-CN" altLang="en-US" dirty="0"/>
              <a:t>肖韵竹：负责说明模拟退火方法在论文中的应用</a:t>
            </a:r>
            <a:endParaRPr lang="en-US" altLang="zh-CN" dirty="0"/>
          </a:p>
        </p:txBody>
      </p:sp>
    </p:spTree>
    <p:extLst>
      <p:ext uri="{BB962C8B-B14F-4D97-AF65-F5344CB8AC3E}">
        <p14:creationId xmlns:p14="http://schemas.microsoft.com/office/powerpoint/2010/main" val="2899522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5B042-3BF1-4A3E-9CF7-8EF81CBF5848}"/>
              </a:ext>
            </a:extLst>
          </p:cNvPr>
          <p:cNvSpPr>
            <a:spLocks noGrp="1"/>
          </p:cNvSpPr>
          <p:nvPr>
            <p:ph type="title"/>
          </p:nvPr>
        </p:nvSpPr>
        <p:spPr/>
        <p:txBody>
          <a:bodyPr/>
          <a:lstStyle/>
          <a:p>
            <a:r>
              <a:rPr lang="zh-CN" altLang="en-US" dirty="0"/>
              <a:t>模拟退火法</a:t>
            </a:r>
          </a:p>
        </p:txBody>
      </p:sp>
      <p:sp>
        <p:nvSpPr>
          <p:cNvPr id="3" name="内容占位符 2">
            <a:extLst>
              <a:ext uri="{FF2B5EF4-FFF2-40B4-BE49-F238E27FC236}">
                <a16:creationId xmlns:a16="http://schemas.microsoft.com/office/drawing/2014/main" id="{A88B1EEC-7FC9-4E66-8298-01FD73003F24}"/>
              </a:ext>
            </a:extLst>
          </p:cNvPr>
          <p:cNvSpPr>
            <a:spLocks noGrp="1"/>
          </p:cNvSpPr>
          <p:nvPr>
            <p:ph idx="1"/>
          </p:nvPr>
        </p:nvSpPr>
        <p:spPr/>
        <p:txBody>
          <a:bodyPr/>
          <a:lstStyle/>
          <a:p>
            <a:r>
              <a:rPr lang="zh-CN" altLang="en-US" dirty="0"/>
              <a:t>模拟退火算法与初始值无关，算法求得的解与初始解状态</a:t>
            </a:r>
            <a:r>
              <a:rPr lang="en-US" altLang="zh-CN" dirty="0"/>
              <a:t>S(</a:t>
            </a:r>
            <a:r>
              <a:rPr lang="zh-CN" altLang="en-US" dirty="0"/>
              <a:t>是算法迭代的起点</a:t>
            </a:r>
            <a:r>
              <a:rPr lang="en-US" altLang="zh-CN" dirty="0"/>
              <a:t>)</a:t>
            </a:r>
            <a:r>
              <a:rPr lang="zh-CN" altLang="en-US" dirty="0"/>
              <a:t>无关；模拟退火算法具有渐近收敛性，已在理论上被证明是一种以概率</a:t>
            </a:r>
            <a:r>
              <a:rPr lang="en-US" altLang="zh-CN" dirty="0"/>
              <a:t>1</a:t>
            </a:r>
            <a:r>
              <a:rPr lang="zh-CN" altLang="en-US" dirty="0"/>
              <a:t>收敛于全局最优解的全局优化算法；模拟退火算法具有并行性。</a:t>
            </a:r>
          </a:p>
        </p:txBody>
      </p:sp>
    </p:spTree>
    <p:extLst>
      <p:ext uri="{BB962C8B-B14F-4D97-AF65-F5344CB8AC3E}">
        <p14:creationId xmlns:p14="http://schemas.microsoft.com/office/powerpoint/2010/main" val="257706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C687CF8E-99A9-46D5-80E1-ABAA1A8761D4}"/>
              </a:ext>
            </a:extLst>
          </p:cNvPr>
          <p:cNvPicPr>
            <a:picLocks noGrp="1" noChangeAspect="1"/>
          </p:cNvPicPr>
          <p:nvPr>
            <p:ph idx="1"/>
          </p:nvPr>
        </p:nvPicPr>
        <p:blipFill>
          <a:blip r:embed="rId2"/>
          <a:stretch>
            <a:fillRect/>
          </a:stretch>
        </p:blipFill>
        <p:spPr>
          <a:xfrm>
            <a:off x="3755254" y="774524"/>
            <a:ext cx="3681533" cy="5308951"/>
          </a:xfrm>
          <a:prstGeom prst="rect">
            <a:avLst/>
          </a:prstGeom>
        </p:spPr>
      </p:pic>
    </p:spTree>
    <p:extLst>
      <p:ext uri="{BB962C8B-B14F-4D97-AF65-F5344CB8AC3E}">
        <p14:creationId xmlns:p14="http://schemas.microsoft.com/office/powerpoint/2010/main" val="1702283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80642-DBD6-4CCC-914A-2D43071F5081}"/>
              </a:ext>
            </a:extLst>
          </p:cNvPr>
          <p:cNvSpPr>
            <a:spLocks noGrp="1"/>
          </p:cNvSpPr>
          <p:nvPr>
            <p:ph type="title"/>
          </p:nvPr>
        </p:nvSpPr>
        <p:spPr>
          <a:xfrm>
            <a:off x="630133" y="1389034"/>
            <a:ext cx="10515600" cy="1325563"/>
          </a:xfrm>
        </p:spPr>
        <p:txBody>
          <a:bodyPr>
            <a:normAutofit fontScale="90000"/>
          </a:bodyPr>
          <a:lstStyle/>
          <a:p>
            <a:r>
              <a:rPr lang="en-US" altLang="zh-CN" sz="6600" b="1" dirty="0">
                <a:latin typeface="+mn-ea"/>
                <a:ea typeface="+mn-ea"/>
              </a:rPr>
              <a:t>Scoring Functions</a:t>
            </a:r>
            <a:br>
              <a:rPr lang="en-US" altLang="zh-CN" sz="6600" b="1" dirty="0">
                <a:latin typeface="+mn-ea"/>
                <a:ea typeface="+mn-ea"/>
              </a:rPr>
            </a:br>
            <a:br>
              <a:rPr lang="en-US" altLang="zh-CN" sz="6600" b="1" dirty="0">
                <a:latin typeface="+mn-ea"/>
                <a:ea typeface="+mn-ea"/>
              </a:rPr>
            </a:br>
            <a:endParaRPr lang="zh-CN" altLang="en-US" sz="6600" b="1" dirty="0">
              <a:latin typeface="+mn-ea"/>
              <a:ea typeface="+mn-ea"/>
            </a:endParaRPr>
          </a:p>
        </p:txBody>
      </p:sp>
      <p:sp>
        <p:nvSpPr>
          <p:cNvPr id="3" name="内容占位符 2">
            <a:extLst>
              <a:ext uri="{FF2B5EF4-FFF2-40B4-BE49-F238E27FC236}">
                <a16:creationId xmlns:a16="http://schemas.microsoft.com/office/drawing/2014/main" id="{77CABC27-DFC2-46BD-9DDF-445F1B6EFE47}"/>
              </a:ext>
            </a:extLst>
          </p:cNvPr>
          <p:cNvSpPr>
            <a:spLocks noGrp="1"/>
          </p:cNvSpPr>
          <p:nvPr>
            <p:ph idx="1"/>
          </p:nvPr>
        </p:nvSpPr>
        <p:spPr>
          <a:xfrm>
            <a:off x="591804" y="2225332"/>
            <a:ext cx="10515600" cy="4351338"/>
          </a:xfrm>
        </p:spPr>
        <p:txBody>
          <a:bodyPr/>
          <a:lstStyle/>
          <a:p>
            <a:pPr marL="0" indent="0">
              <a:buNone/>
            </a:pPr>
            <a:endParaRPr lang="en-US" altLang="zh-CN" b="1" dirty="0"/>
          </a:p>
          <a:p>
            <a:pPr marL="0" indent="0">
              <a:buNone/>
            </a:pPr>
            <a:endParaRPr lang="en-US" altLang="zh-CN" b="1" dirty="0"/>
          </a:p>
          <a:p>
            <a:pPr marL="0" indent="0">
              <a:buNone/>
            </a:pPr>
            <a:r>
              <a:rPr lang="zh-CN" altLang="en-US" b="1" dirty="0"/>
              <a:t>目标：</a:t>
            </a:r>
            <a:r>
              <a:rPr lang="zh-CN" altLang="en-US" dirty="0"/>
              <a:t>基于数据库中已有的大量序列和结构已知的蛋白质实例，对于一个已知氨基酸序列的蛋白质，找到它的最可能的结构。</a:t>
            </a:r>
            <a:endParaRPr lang="en-US" altLang="zh-CN" dirty="0"/>
          </a:p>
          <a:p>
            <a:pPr marL="0" indent="0">
              <a:buNone/>
            </a:pPr>
            <a:endParaRPr lang="zh-CN" altLang="en-US" dirty="0"/>
          </a:p>
        </p:txBody>
      </p:sp>
    </p:spTree>
    <p:extLst>
      <p:ext uri="{BB962C8B-B14F-4D97-AF65-F5344CB8AC3E}">
        <p14:creationId xmlns:p14="http://schemas.microsoft.com/office/powerpoint/2010/main" val="234865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3C475F7-E103-498E-B0A7-7778F2DE61DF}"/>
              </a:ext>
            </a:extLst>
          </p:cNvPr>
          <p:cNvPicPr>
            <a:picLocks noGrp="1" noChangeAspect="1"/>
          </p:cNvPicPr>
          <p:nvPr>
            <p:ph idx="1"/>
          </p:nvPr>
        </p:nvPicPr>
        <p:blipFill>
          <a:blip r:embed="rId2"/>
          <a:stretch>
            <a:fillRect/>
          </a:stretch>
        </p:blipFill>
        <p:spPr>
          <a:xfrm>
            <a:off x="903906" y="1019826"/>
            <a:ext cx="6858000" cy="1571625"/>
          </a:xfrm>
        </p:spPr>
      </p:pic>
      <p:sp>
        <p:nvSpPr>
          <p:cNvPr id="8" name="文本框 7">
            <a:extLst>
              <a:ext uri="{FF2B5EF4-FFF2-40B4-BE49-F238E27FC236}">
                <a16:creationId xmlns:a16="http://schemas.microsoft.com/office/drawing/2014/main" id="{B0F2289D-118E-4B10-B86D-342EA5348A9E}"/>
              </a:ext>
            </a:extLst>
          </p:cNvPr>
          <p:cNvSpPr txBox="1"/>
          <p:nvPr/>
        </p:nvSpPr>
        <p:spPr>
          <a:xfrm>
            <a:off x="859646" y="2989595"/>
            <a:ext cx="8163894" cy="2031325"/>
          </a:xfrm>
          <a:prstGeom prst="rect">
            <a:avLst/>
          </a:prstGeom>
          <a:noFill/>
        </p:spPr>
        <p:txBody>
          <a:bodyPr wrap="square" rtlCol="0">
            <a:spAutoFit/>
          </a:bodyPr>
          <a:lstStyle/>
          <a:p>
            <a:r>
              <a:rPr lang="zh-CN" altLang="en-US" b="1" dirty="0"/>
              <a:t>说明：</a:t>
            </a:r>
            <a:endParaRPr lang="en-US" altLang="zh-CN" b="1" dirty="0"/>
          </a:p>
          <a:p>
            <a:endParaRPr lang="en-US" altLang="zh-CN" b="1" dirty="0"/>
          </a:p>
          <a:p>
            <a:r>
              <a:rPr lang="en-US" altLang="zh-CN" dirty="0"/>
              <a:t>P(sequence),</a:t>
            </a:r>
            <a:r>
              <a:rPr lang="zh-CN" altLang="en-US" dirty="0"/>
              <a:t>对于拥有同一个序列的蛋白质来说，该项是一个常量；</a:t>
            </a:r>
            <a:endParaRPr lang="en-US" altLang="zh-CN" dirty="0"/>
          </a:p>
          <a:p>
            <a:endParaRPr lang="en-US" altLang="zh-CN" dirty="0"/>
          </a:p>
          <a:p>
            <a:r>
              <a:rPr lang="en-US" altLang="zh-CN" dirty="0"/>
              <a:t>P(structure)=1/(number of structures)</a:t>
            </a:r>
          </a:p>
          <a:p>
            <a:endParaRPr lang="en-US" altLang="zh-CN" dirty="0"/>
          </a:p>
          <a:p>
            <a:endParaRPr lang="zh-CN" altLang="en-US" dirty="0"/>
          </a:p>
        </p:txBody>
      </p:sp>
    </p:spTree>
    <p:extLst>
      <p:ext uri="{BB962C8B-B14F-4D97-AF65-F5344CB8AC3E}">
        <p14:creationId xmlns:p14="http://schemas.microsoft.com/office/powerpoint/2010/main" val="81255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6076A-B18B-4C48-B2AD-1EBA9755BABE}"/>
              </a:ext>
            </a:extLst>
          </p:cNvPr>
          <p:cNvSpPr>
            <a:spLocks noGrp="1"/>
          </p:cNvSpPr>
          <p:nvPr>
            <p:ph type="title"/>
          </p:nvPr>
        </p:nvSpPr>
        <p:spPr/>
        <p:txBody>
          <a:bodyPr/>
          <a:lstStyle/>
          <a:p>
            <a:r>
              <a:rPr lang="en-US" altLang="zh-CN" b="1" dirty="0"/>
              <a:t>P(structure)</a:t>
            </a:r>
            <a:endParaRPr lang="zh-CN" altLang="en-US" b="1" dirty="0"/>
          </a:p>
        </p:txBody>
      </p:sp>
      <p:sp>
        <p:nvSpPr>
          <p:cNvPr id="3" name="内容占位符 2">
            <a:extLst>
              <a:ext uri="{FF2B5EF4-FFF2-40B4-BE49-F238E27FC236}">
                <a16:creationId xmlns:a16="http://schemas.microsoft.com/office/drawing/2014/main" id="{C6ED6759-ADC1-475D-927A-9482CBD66B49}"/>
              </a:ext>
            </a:extLst>
          </p:cNvPr>
          <p:cNvSpPr>
            <a:spLocks noGrp="1"/>
          </p:cNvSpPr>
          <p:nvPr>
            <p:ph idx="1"/>
          </p:nvPr>
        </p:nvSpPr>
        <p:spPr>
          <a:xfrm>
            <a:off x="756068" y="1480672"/>
            <a:ext cx="10515600" cy="4351338"/>
          </a:xfrm>
        </p:spPr>
        <p:txBody>
          <a:bodyPr>
            <a:normAutofit/>
          </a:bodyPr>
          <a:lstStyle/>
          <a:p>
            <a:r>
              <a:rPr lang="zh-CN" altLang="en-US" dirty="0"/>
              <a:t>对于从头折叠问题（</a:t>
            </a:r>
            <a:r>
              <a:rPr lang="en-US" altLang="zh-CN" dirty="0"/>
              <a:t>ab initio</a:t>
            </a:r>
            <a:r>
              <a:rPr lang="zh-CN" altLang="en-US" dirty="0"/>
              <a:t>），不是所有随机生成的结构都可能成为蛋白质。</a:t>
            </a:r>
            <a:endParaRPr lang="en-US" altLang="zh-CN" dirty="0"/>
          </a:p>
          <a:p>
            <a:r>
              <a:rPr lang="zh-CN" altLang="en-US" dirty="0"/>
              <a:t>比如：</a:t>
            </a:r>
            <a:r>
              <a:rPr lang="en-US" altLang="zh-CN" dirty="0"/>
              <a:t> highly expanded conformation </a:t>
            </a:r>
            <a:r>
              <a:rPr lang="zh-CN" altLang="en-US" dirty="0"/>
              <a:t>高度扩展的构象、</a:t>
            </a:r>
            <a:r>
              <a:rPr lang="en-US" altLang="zh-CN" dirty="0"/>
              <a:t>unpaired β strand</a:t>
            </a:r>
            <a:r>
              <a:rPr lang="zh-CN" altLang="en-US" dirty="0"/>
              <a:t>未配对的</a:t>
            </a:r>
            <a:r>
              <a:rPr lang="en-US" altLang="zh-CN" dirty="0"/>
              <a:t>β</a:t>
            </a:r>
            <a:r>
              <a:rPr lang="zh-CN" altLang="en-US" dirty="0"/>
              <a:t>链等不存在于真实的蛋白质中</a:t>
            </a:r>
            <a:endParaRPr lang="en-US" altLang="zh-CN" dirty="0"/>
          </a:p>
          <a:p>
            <a:endParaRPr lang="en-US" altLang="zh-CN" dirty="0"/>
          </a:p>
          <a:p>
            <a:r>
              <a:rPr lang="zh-CN" altLang="en-US" b="1" dirty="0"/>
              <a:t>采用的方法：</a:t>
            </a:r>
            <a:endParaRPr lang="en-US" altLang="zh-CN" b="1" dirty="0"/>
          </a:p>
          <a:p>
            <a:r>
              <a:rPr lang="en-US" altLang="zh-CN" b="1" dirty="0"/>
              <a:t>P(structure)=0</a:t>
            </a:r>
            <a:r>
              <a:rPr lang="zh-CN" altLang="en-US" b="1" dirty="0"/>
              <a:t>，</a:t>
            </a:r>
            <a:r>
              <a:rPr lang="en-US" altLang="zh-CN" b="1" dirty="0"/>
              <a:t>if </a:t>
            </a:r>
            <a:r>
              <a:rPr lang="zh-CN" altLang="en-US" b="1" dirty="0"/>
              <a:t>原子有重叠部分的构型；</a:t>
            </a:r>
            <a:endParaRPr lang="en-US" altLang="zh-CN" b="1" dirty="0"/>
          </a:p>
          <a:p>
            <a:r>
              <a:rPr lang="en-US" altLang="zh-CN" b="1" dirty="0"/>
              <a:t>P(structure)~</a:t>
            </a:r>
            <a:r>
              <a:rPr lang="zh-CN" altLang="en-US" b="1" dirty="0"/>
              <a:t>回转半径，</a:t>
            </a:r>
            <a:r>
              <a:rPr lang="en-US" altLang="zh-CN" b="1" dirty="0"/>
              <a:t>otherwise</a:t>
            </a:r>
            <a:endParaRPr lang="zh-CN" altLang="en-US" dirty="0"/>
          </a:p>
        </p:txBody>
      </p:sp>
    </p:spTree>
    <p:extLst>
      <p:ext uri="{BB962C8B-B14F-4D97-AF65-F5344CB8AC3E}">
        <p14:creationId xmlns:p14="http://schemas.microsoft.com/office/powerpoint/2010/main" val="249219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a:extLst>
              <a:ext uri="{FF2B5EF4-FFF2-40B4-BE49-F238E27FC236}">
                <a16:creationId xmlns:a16="http://schemas.microsoft.com/office/drawing/2014/main" id="{B8E87FDF-ABB5-4F6E-B8A8-BBC956FBBF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508" y="1191579"/>
            <a:ext cx="5344977" cy="3604913"/>
          </a:xfrm>
        </p:spPr>
      </p:pic>
      <p:sp>
        <p:nvSpPr>
          <p:cNvPr id="16" name="文本框 15">
            <a:extLst>
              <a:ext uri="{FF2B5EF4-FFF2-40B4-BE49-F238E27FC236}">
                <a16:creationId xmlns:a16="http://schemas.microsoft.com/office/drawing/2014/main" id="{9C7E41E3-1B05-4DD1-A284-7B819128D13B}"/>
              </a:ext>
            </a:extLst>
          </p:cNvPr>
          <p:cNvSpPr txBox="1"/>
          <p:nvPr/>
        </p:nvSpPr>
        <p:spPr>
          <a:xfrm>
            <a:off x="6019343" y="1883556"/>
            <a:ext cx="5407919" cy="1631216"/>
          </a:xfrm>
          <a:prstGeom prst="rect">
            <a:avLst/>
          </a:prstGeom>
          <a:noFill/>
        </p:spPr>
        <p:txBody>
          <a:bodyPr wrap="square" rtlCol="0">
            <a:spAutoFit/>
          </a:bodyPr>
          <a:lstStyle/>
          <a:p>
            <a:r>
              <a:rPr lang="en-US" altLang="zh-CN" sz="2000" b="1" dirty="0"/>
              <a:t>Open bar</a:t>
            </a:r>
            <a:r>
              <a:rPr lang="zh-CN" altLang="en-US" sz="2000" b="1" dirty="0"/>
              <a:t>：随机拼接蛋白质片段生成的构象</a:t>
            </a:r>
            <a:endParaRPr lang="en-US" altLang="zh-CN" sz="2000" b="1" dirty="0"/>
          </a:p>
          <a:p>
            <a:endParaRPr lang="en-US" altLang="zh-CN" sz="2000" b="1" dirty="0"/>
          </a:p>
          <a:p>
            <a:r>
              <a:rPr lang="en-US" altLang="zh-CN" sz="2000" b="1" dirty="0"/>
              <a:t>Hatched bar</a:t>
            </a:r>
            <a:r>
              <a:rPr lang="zh-CN" altLang="en-US" sz="2000" b="1" dirty="0"/>
              <a:t>：模拟生成的构象</a:t>
            </a:r>
            <a:endParaRPr lang="en-US" altLang="zh-CN" sz="2000" b="1" dirty="0"/>
          </a:p>
          <a:p>
            <a:endParaRPr lang="en-US" altLang="zh-CN" sz="2000" b="1" dirty="0"/>
          </a:p>
          <a:p>
            <a:r>
              <a:rPr lang="en-US" altLang="zh-CN" sz="2000" b="1" dirty="0"/>
              <a:t>Filled bar</a:t>
            </a:r>
            <a:r>
              <a:rPr lang="zh-CN" altLang="en-US" sz="2000" b="1" dirty="0"/>
              <a:t>：长度相似或相等的原生蛋白</a:t>
            </a:r>
            <a:r>
              <a:rPr lang="en-US" altLang="zh-CN" sz="2000" b="1" dirty="0"/>
              <a:t> </a:t>
            </a:r>
            <a:endParaRPr lang="zh-CN" altLang="en-US" sz="2000" b="1" dirty="0"/>
          </a:p>
        </p:txBody>
      </p:sp>
      <p:sp>
        <p:nvSpPr>
          <p:cNvPr id="17" name="文本框 16">
            <a:extLst>
              <a:ext uri="{FF2B5EF4-FFF2-40B4-BE49-F238E27FC236}">
                <a16:creationId xmlns:a16="http://schemas.microsoft.com/office/drawing/2014/main" id="{2A1CCF62-7B69-4E8E-88DD-A7E3726517B0}"/>
              </a:ext>
            </a:extLst>
          </p:cNvPr>
          <p:cNvSpPr txBox="1"/>
          <p:nvPr/>
        </p:nvSpPr>
        <p:spPr>
          <a:xfrm>
            <a:off x="1182697" y="5064788"/>
            <a:ext cx="4073733" cy="646331"/>
          </a:xfrm>
          <a:prstGeom prst="rect">
            <a:avLst/>
          </a:prstGeom>
          <a:noFill/>
        </p:spPr>
        <p:txBody>
          <a:bodyPr wrap="square" rtlCol="0">
            <a:spAutoFit/>
          </a:bodyPr>
          <a:lstStyle/>
          <a:p>
            <a:r>
              <a:rPr lang="zh-CN" altLang="en-US" dirty="0"/>
              <a:t>说明：由长度为</a:t>
            </a:r>
            <a:r>
              <a:rPr lang="en-US" altLang="zh-CN" dirty="0"/>
              <a:t>100</a:t>
            </a:r>
            <a:r>
              <a:rPr lang="zh-CN" altLang="en-US" dirty="0"/>
              <a:t>个残基对的蛋白质片段拼接成的</a:t>
            </a:r>
            <a:r>
              <a:rPr lang="en-US" altLang="zh-CN" dirty="0"/>
              <a:t>100</a:t>
            </a:r>
            <a:r>
              <a:rPr lang="zh-CN" altLang="en-US" dirty="0"/>
              <a:t>种结构的分布</a:t>
            </a:r>
          </a:p>
        </p:txBody>
      </p:sp>
      <p:sp>
        <p:nvSpPr>
          <p:cNvPr id="19" name="文本框 18">
            <a:extLst>
              <a:ext uri="{FF2B5EF4-FFF2-40B4-BE49-F238E27FC236}">
                <a16:creationId xmlns:a16="http://schemas.microsoft.com/office/drawing/2014/main" id="{FEBCC496-E3BF-4EC1-8F40-20B43D040929}"/>
              </a:ext>
            </a:extLst>
          </p:cNvPr>
          <p:cNvSpPr txBox="1"/>
          <p:nvPr/>
        </p:nvSpPr>
        <p:spPr>
          <a:xfrm>
            <a:off x="808997" y="308479"/>
            <a:ext cx="7272766" cy="707886"/>
          </a:xfrm>
          <a:prstGeom prst="rect">
            <a:avLst/>
          </a:prstGeom>
          <a:noFill/>
        </p:spPr>
        <p:txBody>
          <a:bodyPr wrap="square">
            <a:spAutoFit/>
          </a:bodyPr>
          <a:lstStyle/>
          <a:p>
            <a:r>
              <a:rPr lang="en-US" altLang="zh-CN" sz="4000" b="1" dirty="0"/>
              <a:t>P(structure)</a:t>
            </a:r>
            <a:r>
              <a:rPr lang="zh-CN" altLang="en-US" sz="4000" b="1" dirty="0"/>
              <a:t>与回转半径成正比</a:t>
            </a:r>
            <a:endParaRPr lang="zh-CN" altLang="en-US" sz="4000" dirty="0"/>
          </a:p>
        </p:txBody>
      </p:sp>
    </p:spTree>
    <p:extLst>
      <p:ext uri="{BB962C8B-B14F-4D97-AF65-F5344CB8AC3E}">
        <p14:creationId xmlns:p14="http://schemas.microsoft.com/office/powerpoint/2010/main" val="1807930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911E8-4010-40D5-8F6E-461648FFF9D7}"/>
              </a:ext>
            </a:extLst>
          </p:cNvPr>
          <p:cNvSpPr>
            <a:spLocks noGrp="1"/>
          </p:cNvSpPr>
          <p:nvPr>
            <p:ph type="title"/>
          </p:nvPr>
        </p:nvSpPr>
        <p:spPr/>
        <p:txBody>
          <a:bodyPr/>
          <a:lstStyle/>
          <a:p>
            <a:r>
              <a:rPr lang="zh-CN" altLang="en-US" b="1" dirty="0"/>
              <a:t>缺点：</a:t>
            </a:r>
          </a:p>
        </p:txBody>
      </p:sp>
      <p:sp>
        <p:nvSpPr>
          <p:cNvPr id="3" name="内容占位符 2">
            <a:extLst>
              <a:ext uri="{FF2B5EF4-FFF2-40B4-BE49-F238E27FC236}">
                <a16:creationId xmlns:a16="http://schemas.microsoft.com/office/drawing/2014/main" id="{EDA0B6A7-C85A-4712-A300-D0C5948AEA3A}"/>
              </a:ext>
            </a:extLst>
          </p:cNvPr>
          <p:cNvSpPr>
            <a:spLocks noGrp="1"/>
          </p:cNvSpPr>
          <p:nvPr>
            <p:ph idx="1"/>
          </p:nvPr>
        </p:nvSpPr>
        <p:spPr>
          <a:xfrm>
            <a:off x="838200" y="1447819"/>
            <a:ext cx="10391946" cy="1202298"/>
          </a:xfrm>
        </p:spPr>
        <p:txBody>
          <a:bodyPr/>
          <a:lstStyle/>
          <a:p>
            <a:r>
              <a:rPr lang="en-US" altLang="zh-CN" b="1" dirty="0"/>
              <a:t>P(structure)</a:t>
            </a:r>
            <a:r>
              <a:rPr lang="zh-CN" altLang="en-US" b="1" dirty="0"/>
              <a:t>中，生成配对</a:t>
            </a:r>
            <a:r>
              <a:rPr lang="en-US" altLang="zh-CN" b="1" dirty="0"/>
              <a:t>β</a:t>
            </a:r>
            <a:r>
              <a:rPr lang="zh-CN" altLang="en-US" b="1" dirty="0"/>
              <a:t>链的可能性并不比生成未配对</a:t>
            </a:r>
            <a:r>
              <a:rPr lang="en-US" altLang="zh-CN" b="1" dirty="0"/>
              <a:t>β</a:t>
            </a:r>
            <a:r>
              <a:rPr lang="zh-CN" altLang="en-US" b="1" dirty="0"/>
              <a:t>链的可能性高。（与实际不符）</a:t>
            </a:r>
            <a:endParaRPr lang="en-US" altLang="zh-CN" b="1" dirty="0"/>
          </a:p>
          <a:p>
            <a:endParaRPr lang="en-US" altLang="zh-CN" b="1" dirty="0"/>
          </a:p>
          <a:p>
            <a:endParaRPr lang="zh-CN" altLang="en-US" dirty="0"/>
          </a:p>
        </p:txBody>
      </p:sp>
      <p:sp>
        <p:nvSpPr>
          <p:cNvPr id="4" name="内容占位符 2">
            <a:extLst>
              <a:ext uri="{FF2B5EF4-FFF2-40B4-BE49-F238E27FC236}">
                <a16:creationId xmlns:a16="http://schemas.microsoft.com/office/drawing/2014/main" id="{7606B185-3F0A-4299-9292-0A34E5284100}"/>
              </a:ext>
            </a:extLst>
          </p:cNvPr>
          <p:cNvSpPr txBox="1">
            <a:spLocks/>
          </p:cNvSpPr>
          <p:nvPr/>
        </p:nvSpPr>
        <p:spPr>
          <a:xfrm>
            <a:off x="838200" y="2967693"/>
            <a:ext cx="10515600" cy="862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提出一种改进的表达式：</a:t>
            </a:r>
            <a:endParaRPr lang="en-US" altLang="zh-CN" dirty="0"/>
          </a:p>
          <a:p>
            <a:endParaRPr lang="zh-CN" altLang="en-US" dirty="0"/>
          </a:p>
        </p:txBody>
      </p:sp>
      <p:pic>
        <p:nvPicPr>
          <p:cNvPr id="6" name="图片 5">
            <a:extLst>
              <a:ext uri="{FF2B5EF4-FFF2-40B4-BE49-F238E27FC236}">
                <a16:creationId xmlns:a16="http://schemas.microsoft.com/office/drawing/2014/main" id="{B158276B-182A-4939-9415-3F6098BE0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189" y="2967693"/>
            <a:ext cx="4644836" cy="684432"/>
          </a:xfrm>
          <a:prstGeom prst="rect">
            <a:avLst/>
          </a:prstGeom>
        </p:spPr>
      </p:pic>
      <p:sp>
        <p:nvSpPr>
          <p:cNvPr id="7" name="内容占位符 2">
            <a:extLst>
              <a:ext uri="{FF2B5EF4-FFF2-40B4-BE49-F238E27FC236}">
                <a16:creationId xmlns:a16="http://schemas.microsoft.com/office/drawing/2014/main" id="{9A724A47-51E2-43CB-BCA0-07948D14D386}"/>
              </a:ext>
            </a:extLst>
          </p:cNvPr>
          <p:cNvSpPr txBox="1">
            <a:spLocks/>
          </p:cNvSpPr>
          <p:nvPr/>
        </p:nvSpPr>
        <p:spPr>
          <a:xfrm>
            <a:off x="798046" y="3830078"/>
            <a:ext cx="10472253" cy="2437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t>正在研发，用固定二级结构模拟的初步测试表明，该表达式足以描述出短的</a:t>
            </a:r>
            <a:r>
              <a:rPr lang="en-US" altLang="zh-CN" sz="2400" dirty="0"/>
              <a:t>β</a:t>
            </a:r>
            <a:r>
              <a:rPr lang="zh-CN" altLang="en-US" sz="2400" dirty="0"/>
              <a:t>链生成</a:t>
            </a:r>
            <a:r>
              <a:rPr lang="en-US" altLang="zh-CN" sz="2400" dirty="0"/>
              <a:t>β sheet</a:t>
            </a:r>
            <a:r>
              <a:rPr lang="zh-CN" altLang="en-US" sz="2400" dirty="0"/>
              <a:t>的情况。</a:t>
            </a:r>
          </a:p>
        </p:txBody>
      </p:sp>
    </p:spTree>
    <p:extLst>
      <p:ext uri="{BB962C8B-B14F-4D97-AF65-F5344CB8AC3E}">
        <p14:creationId xmlns:p14="http://schemas.microsoft.com/office/powerpoint/2010/main" val="3760143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CA904-1B11-42AF-8B9E-934D981B8E67}"/>
              </a:ext>
            </a:extLst>
          </p:cNvPr>
          <p:cNvSpPr>
            <a:spLocks noGrp="1"/>
          </p:cNvSpPr>
          <p:nvPr>
            <p:ph type="title"/>
          </p:nvPr>
        </p:nvSpPr>
        <p:spPr/>
        <p:txBody>
          <a:bodyPr/>
          <a:lstStyle/>
          <a:p>
            <a:r>
              <a:rPr lang="en-US" altLang="zh-CN" b="1" dirty="0"/>
              <a:t>P(sequence | structure)</a:t>
            </a:r>
            <a:endParaRPr lang="zh-CN" altLang="en-US" b="1" dirty="0"/>
          </a:p>
        </p:txBody>
      </p:sp>
      <p:pic>
        <p:nvPicPr>
          <p:cNvPr id="5" name="内容占位符 4">
            <a:extLst>
              <a:ext uri="{FF2B5EF4-FFF2-40B4-BE49-F238E27FC236}">
                <a16:creationId xmlns:a16="http://schemas.microsoft.com/office/drawing/2014/main" id="{69317025-8097-47EB-ABAD-1A14634D0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961" y="1852721"/>
            <a:ext cx="6034786" cy="863411"/>
          </a:xfrm>
        </p:spPr>
      </p:pic>
      <p:pic>
        <p:nvPicPr>
          <p:cNvPr id="7" name="图片 6">
            <a:extLst>
              <a:ext uri="{FF2B5EF4-FFF2-40B4-BE49-F238E27FC236}">
                <a16:creationId xmlns:a16="http://schemas.microsoft.com/office/drawing/2014/main" id="{CDDD9FD9-30CE-4D6A-872B-C182CA169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814" y="4141869"/>
            <a:ext cx="5721844" cy="799828"/>
          </a:xfrm>
          <a:prstGeom prst="rect">
            <a:avLst/>
          </a:prstGeom>
        </p:spPr>
      </p:pic>
      <p:sp>
        <p:nvSpPr>
          <p:cNvPr id="8" name="文本框 7">
            <a:extLst>
              <a:ext uri="{FF2B5EF4-FFF2-40B4-BE49-F238E27FC236}">
                <a16:creationId xmlns:a16="http://schemas.microsoft.com/office/drawing/2014/main" id="{9C28A9A8-6515-4D3E-A93E-076A27CFB807}"/>
              </a:ext>
            </a:extLst>
          </p:cNvPr>
          <p:cNvSpPr txBox="1"/>
          <p:nvPr/>
        </p:nvSpPr>
        <p:spPr>
          <a:xfrm>
            <a:off x="1456469" y="2878165"/>
            <a:ext cx="7753236" cy="923330"/>
          </a:xfrm>
          <a:prstGeom prst="rect">
            <a:avLst/>
          </a:prstGeom>
          <a:noFill/>
        </p:spPr>
        <p:txBody>
          <a:bodyPr wrap="square" rtlCol="0">
            <a:spAutoFit/>
          </a:bodyPr>
          <a:lstStyle/>
          <a:p>
            <a:r>
              <a:rPr lang="zh-CN" altLang="en-US" b="1" dirty="0">
                <a:solidFill>
                  <a:schemeClr val="accent1">
                    <a:lumMod val="75000"/>
                  </a:schemeClr>
                </a:solidFill>
              </a:rPr>
              <a:t>前提假设：单个残基之间具有相互独立性；</a:t>
            </a:r>
            <a:endParaRPr lang="en-US" altLang="zh-CN" b="1" dirty="0">
              <a:solidFill>
                <a:schemeClr val="accent1">
                  <a:lumMod val="75000"/>
                </a:schemeClr>
              </a:solidFill>
            </a:endParaRPr>
          </a:p>
          <a:p>
            <a:endParaRPr lang="en-US" altLang="zh-CN" b="1" dirty="0">
              <a:solidFill>
                <a:schemeClr val="accent1">
                  <a:lumMod val="75000"/>
                </a:schemeClr>
              </a:solidFill>
            </a:endParaRPr>
          </a:p>
          <a:p>
            <a:r>
              <a:rPr lang="zh-CN" altLang="en-US" b="1" dirty="0">
                <a:solidFill>
                  <a:schemeClr val="accent1">
                    <a:lumMod val="75000"/>
                  </a:schemeClr>
                </a:solidFill>
              </a:rPr>
              <a:t>说明：</a:t>
            </a:r>
            <a:r>
              <a:rPr lang="en-US" altLang="zh-CN" b="1" dirty="0" err="1">
                <a:solidFill>
                  <a:schemeClr val="accent1">
                    <a:lumMod val="75000"/>
                  </a:schemeClr>
                </a:solidFill>
              </a:rPr>
              <a:t>Ei</a:t>
            </a:r>
            <a:r>
              <a:rPr lang="zh-CN" altLang="en-US" b="1" dirty="0">
                <a:solidFill>
                  <a:schemeClr val="accent1">
                    <a:lumMod val="75000"/>
                  </a:schemeClr>
                </a:solidFill>
              </a:rPr>
              <a:t>是指第</a:t>
            </a:r>
            <a:r>
              <a:rPr lang="en-US" altLang="zh-CN" b="1" dirty="0" err="1">
                <a:solidFill>
                  <a:schemeClr val="accent1">
                    <a:lumMod val="75000"/>
                  </a:schemeClr>
                </a:solidFill>
              </a:rPr>
              <a:t>i</a:t>
            </a:r>
            <a:r>
              <a:rPr lang="zh-CN" altLang="en-US" b="1" dirty="0">
                <a:solidFill>
                  <a:schemeClr val="accent1">
                    <a:lumMod val="75000"/>
                  </a:schemeClr>
                </a:solidFill>
              </a:rPr>
              <a:t>个残基的结构环境，得分结果是所有位置残基概率的乘积。</a:t>
            </a:r>
          </a:p>
        </p:txBody>
      </p:sp>
      <p:sp>
        <p:nvSpPr>
          <p:cNvPr id="9" name="文本框 8">
            <a:extLst>
              <a:ext uri="{FF2B5EF4-FFF2-40B4-BE49-F238E27FC236}">
                <a16:creationId xmlns:a16="http://schemas.microsoft.com/office/drawing/2014/main" id="{2C760BDE-D588-4656-96CB-BBB9EB0F5C27}"/>
              </a:ext>
            </a:extLst>
          </p:cNvPr>
          <p:cNvSpPr txBox="1"/>
          <p:nvPr/>
        </p:nvSpPr>
        <p:spPr>
          <a:xfrm>
            <a:off x="1456469" y="5124110"/>
            <a:ext cx="9149476" cy="923331"/>
          </a:xfrm>
          <a:prstGeom prst="rect">
            <a:avLst/>
          </a:prstGeom>
          <a:noFill/>
        </p:spPr>
        <p:txBody>
          <a:bodyPr wrap="square" rtlCol="0">
            <a:spAutoFit/>
          </a:bodyPr>
          <a:lstStyle/>
          <a:p>
            <a:r>
              <a:rPr lang="zh-CN" altLang="en-US" b="1" dirty="0">
                <a:solidFill>
                  <a:schemeClr val="accent1">
                    <a:lumMod val="75000"/>
                  </a:schemeClr>
                </a:solidFill>
              </a:rPr>
              <a:t>前提假设：单个成对的残基对之间具有相互独立性；</a:t>
            </a:r>
            <a:endParaRPr lang="en-US" altLang="zh-CN" b="1" dirty="0">
              <a:solidFill>
                <a:schemeClr val="accent1">
                  <a:lumMod val="75000"/>
                </a:schemeClr>
              </a:solidFill>
            </a:endParaRPr>
          </a:p>
          <a:p>
            <a:endParaRPr lang="en-US" altLang="zh-CN" b="1" dirty="0">
              <a:solidFill>
                <a:schemeClr val="accent1">
                  <a:lumMod val="75000"/>
                </a:schemeClr>
              </a:solidFill>
            </a:endParaRPr>
          </a:p>
          <a:p>
            <a:r>
              <a:rPr lang="zh-CN" altLang="en-US" b="1" dirty="0">
                <a:solidFill>
                  <a:schemeClr val="accent1">
                    <a:lumMod val="75000"/>
                  </a:schemeClr>
                </a:solidFill>
              </a:rPr>
              <a:t>说明：</a:t>
            </a:r>
            <a:r>
              <a:rPr lang="en-US" altLang="zh-CN" b="1" dirty="0" err="1">
                <a:solidFill>
                  <a:schemeClr val="accent1">
                    <a:lumMod val="75000"/>
                  </a:schemeClr>
                </a:solidFill>
              </a:rPr>
              <a:t>rij</a:t>
            </a:r>
            <a:r>
              <a:rPr lang="zh-CN" altLang="en-US" b="1" dirty="0">
                <a:solidFill>
                  <a:schemeClr val="accent1">
                    <a:lumMod val="75000"/>
                  </a:schemeClr>
                </a:solidFill>
              </a:rPr>
              <a:t>是指第</a:t>
            </a:r>
            <a:r>
              <a:rPr lang="en-US" altLang="zh-CN" b="1" dirty="0" err="1">
                <a:solidFill>
                  <a:schemeClr val="accent1">
                    <a:lumMod val="75000"/>
                  </a:schemeClr>
                </a:solidFill>
              </a:rPr>
              <a:t>i</a:t>
            </a:r>
            <a:r>
              <a:rPr lang="zh-CN" altLang="en-US" b="1" dirty="0">
                <a:solidFill>
                  <a:schemeClr val="accent1">
                    <a:lumMod val="75000"/>
                  </a:schemeClr>
                </a:solidFill>
              </a:rPr>
              <a:t>个残基和第</a:t>
            </a:r>
            <a:r>
              <a:rPr lang="en-US" altLang="zh-CN" b="1" dirty="0">
                <a:solidFill>
                  <a:schemeClr val="accent1">
                    <a:lumMod val="75000"/>
                  </a:schemeClr>
                </a:solidFill>
              </a:rPr>
              <a:t>j</a:t>
            </a:r>
            <a:r>
              <a:rPr lang="zh-CN" altLang="en-US" b="1" dirty="0">
                <a:solidFill>
                  <a:schemeClr val="accent1">
                    <a:lumMod val="75000"/>
                  </a:schemeClr>
                </a:solidFill>
              </a:rPr>
              <a:t>个残基的距离，得分结果是所有残基成对的组合概率的乘积。</a:t>
            </a:r>
          </a:p>
        </p:txBody>
      </p:sp>
    </p:spTree>
    <p:extLst>
      <p:ext uri="{BB962C8B-B14F-4D97-AF65-F5344CB8AC3E}">
        <p14:creationId xmlns:p14="http://schemas.microsoft.com/office/powerpoint/2010/main" val="3349984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12197-A829-440F-BBD7-0449258FA4B5}"/>
              </a:ext>
            </a:extLst>
          </p:cNvPr>
          <p:cNvSpPr>
            <a:spLocks noGrp="1"/>
          </p:cNvSpPr>
          <p:nvPr>
            <p:ph type="title"/>
          </p:nvPr>
        </p:nvSpPr>
        <p:spPr/>
        <p:txBody>
          <a:bodyPr/>
          <a:lstStyle/>
          <a:p>
            <a:r>
              <a:rPr lang="zh-CN" altLang="en-US" dirty="0"/>
              <a:t>说明：</a:t>
            </a:r>
          </a:p>
        </p:txBody>
      </p:sp>
      <p:sp>
        <p:nvSpPr>
          <p:cNvPr id="3" name="内容占位符 2">
            <a:extLst>
              <a:ext uri="{FF2B5EF4-FFF2-40B4-BE49-F238E27FC236}">
                <a16:creationId xmlns:a16="http://schemas.microsoft.com/office/drawing/2014/main" id="{7D9A3811-81C1-492C-B23F-0D99C7086C13}"/>
              </a:ext>
            </a:extLst>
          </p:cNvPr>
          <p:cNvSpPr>
            <a:spLocks noGrp="1"/>
          </p:cNvSpPr>
          <p:nvPr>
            <p:ph idx="1"/>
          </p:nvPr>
        </p:nvSpPr>
        <p:spPr/>
        <p:txBody>
          <a:bodyPr/>
          <a:lstStyle/>
          <a:p>
            <a:r>
              <a:rPr lang="zh-CN" altLang="en-US" dirty="0"/>
              <a:t>直接假设单个成对的残基对之间相互独立在细节上是经不起推敲的，但是相比将残基分离后看做相互独立（忽略了链的连接性），这种错误要小的多。</a:t>
            </a:r>
          </a:p>
        </p:txBody>
      </p:sp>
    </p:spTree>
    <p:extLst>
      <p:ext uri="{BB962C8B-B14F-4D97-AF65-F5344CB8AC3E}">
        <p14:creationId xmlns:p14="http://schemas.microsoft.com/office/powerpoint/2010/main" val="1626915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E52B758-9AF9-4B1C-8628-10906CC478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0543" y="1170171"/>
            <a:ext cx="6269179" cy="1162370"/>
          </a:xfrm>
        </p:spPr>
      </p:pic>
      <p:sp>
        <p:nvSpPr>
          <p:cNvPr id="6" name="文本框 5">
            <a:extLst>
              <a:ext uri="{FF2B5EF4-FFF2-40B4-BE49-F238E27FC236}">
                <a16:creationId xmlns:a16="http://schemas.microsoft.com/office/drawing/2014/main" id="{41A20AF5-F80F-4EAD-97E7-24FD6D86BB00}"/>
              </a:ext>
            </a:extLst>
          </p:cNvPr>
          <p:cNvSpPr txBox="1"/>
          <p:nvPr/>
        </p:nvSpPr>
        <p:spPr>
          <a:xfrm>
            <a:off x="1308632" y="2841759"/>
            <a:ext cx="8705964" cy="3046988"/>
          </a:xfrm>
          <a:prstGeom prst="rect">
            <a:avLst/>
          </a:prstGeom>
          <a:noFill/>
        </p:spPr>
        <p:txBody>
          <a:bodyPr wrap="square" rtlCol="0">
            <a:spAutoFit/>
          </a:bodyPr>
          <a:lstStyle/>
          <a:p>
            <a:r>
              <a:rPr lang="zh-CN" altLang="en-US" sz="2400" b="1" dirty="0"/>
              <a:t>说明：</a:t>
            </a:r>
            <a:endParaRPr lang="en-US" altLang="zh-CN" sz="2400" b="1" dirty="0"/>
          </a:p>
          <a:p>
            <a:r>
              <a:rPr lang="zh-CN" altLang="en-US" sz="2400" dirty="0"/>
              <a:t>该表达式引用了</a:t>
            </a:r>
            <a:r>
              <a:rPr lang="en-US" altLang="zh-CN" sz="2400" dirty="0"/>
              <a:t>1990</a:t>
            </a:r>
            <a:r>
              <a:rPr lang="zh-CN" altLang="en-US" sz="2400" dirty="0"/>
              <a:t>年 </a:t>
            </a:r>
            <a:r>
              <a:rPr lang="en-US" altLang="zh-CN" sz="2400" dirty="0" err="1"/>
              <a:t>sippl</a:t>
            </a:r>
            <a:r>
              <a:rPr lang="en-US" altLang="zh-CN" sz="2400" dirty="0"/>
              <a:t> </a:t>
            </a:r>
            <a:r>
              <a:rPr lang="zh-CN" altLang="en-US" sz="2400" dirty="0"/>
              <a:t>的关于平均力潜能的研究结果，假设了蛋白质数据库服从某种 </a:t>
            </a:r>
            <a:r>
              <a:rPr lang="en-US" altLang="zh-CN" sz="2400" dirty="0"/>
              <a:t>Boltzmann </a:t>
            </a:r>
            <a:r>
              <a:rPr lang="zh-CN" altLang="en-US" sz="2400" dirty="0"/>
              <a:t>分布。</a:t>
            </a:r>
            <a:endParaRPr lang="en-US" altLang="zh-CN" sz="2400" dirty="0"/>
          </a:p>
          <a:p>
            <a:endParaRPr lang="en-US" altLang="zh-CN" sz="2400" dirty="0"/>
          </a:p>
          <a:p>
            <a:endParaRPr lang="en-US" altLang="zh-CN" sz="2400" dirty="0"/>
          </a:p>
          <a:p>
            <a:r>
              <a:rPr lang="zh-CN" altLang="en-US" sz="2400" dirty="0"/>
              <a:t>等式右边第一项与结构无关，而第二项有</a:t>
            </a:r>
            <a:r>
              <a:rPr lang="en-US" altLang="zh-CN" sz="2400" dirty="0" err="1"/>
              <a:t>sippl</a:t>
            </a:r>
            <a:r>
              <a:rPr lang="zh-CN" altLang="en-US" sz="2400" dirty="0"/>
              <a:t>等人的试验研究中获得。</a:t>
            </a:r>
            <a:endParaRPr lang="en-US" altLang="zh-CN" sz="2400" dirty="0"/>
          </a:p>
          <a:p>
            <a:endParaRPr lang="zh-CN" altLang="en-US" sz="2400" dirty="0"/>
          </a:p>
        </p:txBody>
      </p:sp>
    </p:spTree>
    <p:extLst>
      <p:ext uri="{BB962C8B-B14F-4D97-AF65-F5344CB8AC3E}">
        <p14:creationId xmlns:p14="http://schemas.microsoft.com/office/powerpoint/2010/main" val="2205165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98206-8DCA-4A3B-B770-F8C5625028FE}"/>
              </a:ext>
            </a:extLst>
          </p:cNvPr>
          <p:cNvSpPr>
            <a:spLocks noGrp="1"/>
          </p:cNvSpPr>
          <p:nvPr>
            <p:ph type="title"/>
          </p:nvPr>
        </p:nvSpPr>
        <p:spPr/>
        <p:txBody>
          <a:bodyPr/>
          <a:lstStyle/>
          <a:p>
            <a:r>
              <a:rPr lang="zh-CN" altLang="en-US" dirty="0"/>
              <a:t>蛋白质三级结构预测</a:t>
            </a:r>
          </a:p>
        </p:txBody>
      </p:sp>
      <p:sp>
        <p:nvSpPr>
          <p:cNvPr id="3" name="内容占位符 2">
            <a:extLst>
              <a:ext uri="{FF2B5EF4-FFF2-40B4-BE49-F238E27FC236}">
                <a16:creationId xmlns:a16="http://schemas.microsoft.com/office/drawing/2014/main" id="{AF79F2C4-A418-4D2A-9911-3DDFA25501C2}"/>
              </a:ext>
            </a:extLst>
          </p:cNvPr>
          <p:cNvSpPr>
            <a:spLocks noGrp="1"/>
          </p:cNvSpPr>
          <p:nvPr>
            <p:ph idx="1"/>
          </p:nvPr>
        </p:nvSpPr>
        <p:spPr/>
        <p:txBody>
          <a:bodyPr/>
          <a:lstStyle/>
          <a:p>
            <a:r>
              <a:rPr lang="zh-CN" altLang="en-US" dirty="0"/>
              <a:t>同源建模法</a:t>
            </a:r>
            <a:endParaRPr lang="en-US" altLang="zh-CN" dirty="0"/>
          </a:p>
          <a:p>
            <a:r>
              <a:rPr lang="zh-CN" altLang="en-US" dirty="0"/>
              <a:t>折叠识别法</a:t>
            </a:r>
            <a:endParaRPr lang="en-US" altLang="zh-CN" dirty="0"/>
          </a:p>
          <a:p>
            <a:r>
              <a:rPr lang="zh-CN" altLang="en-US" dirty="0"/>
              <a:t>从头预测法</a:t>
            </a:r>
            <a:endParaRPr lang="en-US" altLang="zh-CN" dirty="0"/>
          </a:p>
          <a:p>
            <a:pPr marL="0" indent="0">
              <a:buNone/>
            </a:pPr>
            <a:endParaRPr lang="zh-CN" altLang="en-US" dirty="0"/>
          </a:p>
        </p:txBody>
      </p:sp>
    </p:spTree>
    <p:extLst>
      <p:ext uri="{BB962C8B-B14F-4D97-AF65-F5344CB8AC3E}">
        <p14:creationId xmlns:p14="http://schemas.microsoft.com/office/powerpoint/2010/main" val="38087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55C0E-6A39-4B2D-B564-AAD65D1EBDFD}"/>
              </a:ext>
            </a:extLst>
          </p:cNvPr>
          <p:cNvSpPr>
            <a:spLocks noGrp="1"/>
          </p:cNvSpPr>
          <p:nvPr>
            <p:ph type="title"/>
          </p:nvPr>
        </p:nvSpPr>
        <p:spPr>
          <a:xfrm>
            <a:off x="586330" y="173484"/>
            <a:ext cx="10515600" cy="1325563"/>
          </a:xfrm>
        </p:spPr>
        <p:txBody>
          <a:bodyPr>
            <a:normAutofit/>
          </a:bodyPr>
          <a:lstStyle/>
          <a:p>
            <a:r>
              <a:rPr lang="zh-CN" altLang="en-US" sz="3600" b="1" dirty="0"/>
              <a:t>联立：</a:t>
            </a:r>
          </a:p>
        </p:txBody>
      </p:sp>
      <p:pic>
        <p:nvPicPr>
          <p:cNvPr id="4" name="内容占位符 4">
            <a:extLst>
              <a:ext uri="{FF2B5EF4-FFF2-40B4-BE49-F238E27FC236}">
                <a16:creationId xmlns:a16="http://schemas.microsoft.com/office/drawing/2014/main" id="{5ECFCFE0-98A9-4292-ADBC-ACA9E64C9AAD}"/>
              </a:ext>
            </a:extLst>
          </p:cNvPr>
          <p:cNvPicPr>
            <a:picLocks noGrp="1" noChangeAspect="1"/>
          </p:cNvPicPr>
          <p:nvPr>
            <p:ph idx="1"/>
          </p:nvPr>
        </p:nvPicPr>
        <p:blipFill>
          <a:blip r:embed="rId3"/>
          <a:stretch>
            <a:fillRect/>
          </a:stretch>
        </p:blipFill>
        <p:spPr>
          <a:xfrm>
            <a:off x="630134" y="1253261"/>
            <a:ext cx="4566233" cy="1046428"/>
          </a:xfrm>
        </p:spPr>
      </p:pic>
      <p:pic>
        <p:nvPicPr>
          <p:cNvPr id="5" name="图片 4">
            <a:extLst>
              <a:ext uri="{FF2B5EF4-FFF2-40B4-BE49-F238E27FC236}">
                <a16:creationId xmlns:a16="http://schemas.microsoft.com/office/drawing/2014/main" id="{6A694CAA-813D-4D5F-9991-69E8E5B64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74" y="2949467"/>
            <a:ext cx="4352525" cy="608418"/>
          </a:xfrm>
          <a:prstGeom prst="rect">
            <a:avLst/>
          </a:prstGeom>
        </p:spPr>
      </p:pic>
      <p:pic>
        <p:nvPicPr>
          <p:cNvPr id="6" name="内容占位符 4">
            <a:extLst>
              <a:ext uri="{FF2B5EF4-FFF2-40B4-BE49-F238E27FC236}">
                <a16:creationId xmlns:a16="http://schemas.microsoft.com/office/drawing/2014/main" id="{834651D5-76F7-4C70-87C6-AEC0793B0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674" y="4076083"/>
            <a:ext cx="4275869" cy="792790"/>
          </a:xfrm>
          <a:prstGeom prst="rect">
            <a:avLst/>
          </a:prstGeom>
        </p:spPr>
      </p:pic>
      <p:sp>
        <p:nvSpPr>
          <p:cNvPr id="8" name="文本框 7">
            <a:extLst>
              <a:ext uri="{FF2B5EF4-FFF2-40B4-BE49-F238E27FC236}">
                <a16:creationId xmlns:a16="http://schemas.microsoft.com/office/drawing/2014/main" id="{588263A8-A7AF-44A8-9ED5-4E4783208C5A}"/>
              </a:ext>
            </a:extLst>
          </p:cNvPr>
          <p:cNvSpPr txBox="1"/>
          <p:nvPr/>
        </p:nvSpPr>
        <p:spPr>
          <a:xfrm>
            <a:off x="726866" y="5604739"/>
            <a:ext cx="6226954" cy="369332"/>
          </a:xfrm>
          <a:prstGeom prst="rect">
            <a:avLst/>
          </a:prstGeom>
          <a:noFill/>
        </p:spPr>
        <p:txBody>
          <a:bodyPr wrap="square">
            <a:spAutoFit/>
          </a:bodyPr>
          <a:lstStyle/>
          <a:p>
            <a:r>
              <a:rPr lang="en-US" altLang="zh-CN" b="1" dirty="0"/>
              <a:t>P(structure)~</a:t>
            </a:r>
            <a:r>
              <a:rPr lang="zh-CN" altLang="en-US" b="1" dirty="0"/>
              <a:t>回转半径</a:t>
            </a:r>
            <a:endParaRPr lang="zh-CN" altLang="en-US" dirty="0"/>
          </a:p>
        </p:txBody>
      </p:sp>
      <p:sp>
        <p:nvSpPr>
          <p:cNvPr id="9" name="箭头: 右 8">
            <a:extLst>
              <a:ext uri="{FF2B5EF4-FFF2-40B4-BE49-F238E27FC236}">
                <a16:creationId xmlns:a16="http://schemas.microsoft.com/office/drawing/2014/main" id="{2440663F-FDC2-4FBC-9A85-A6C31B8B4148}"/>
              </a:ext>
            </a:extLst>
          </p:cNvPr>
          <p:cNvSpPr/>
          <p:nvPr/>
        </p:nvSpPr>
        <p:spPr>
          <a:xfrm>
            <a:off x="5005018" y="2797721"/>
            <a:ext cx="1154862" cy="707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93A3030-2924-47CD-BA5F-5619EA0DA9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880" y="2344867"/>
            <a:ext cx="5641799" cy="1494405"/>
          </a:xfrm>
          <a:prstGeom prst="rect">
            <a:avLst/>
          </a:prstGeom>
        </p:spPr>
      </p:pic>
      <p:sp>
        <p:nvSpPr>
          <p:cNvPr id="12" name="文本框 11">
            <a:extLst>
              <a:ext uri="{FF2B5EF4-FFF2-40B4-BE49-F238E27FC236}">
                <a16:creationId xmlns:a16="http://schemas.microsoft.com/office/drawing/2014/main" id="{9B36F50E-68ED-42F9-81C1-8449255A9670}"/>
              </a:ext>
            </a:extLst>
          </p:cNvPr>
          <p:cNvSpPr txBox="1"/>
          <p:nvPr/>
        </p:nvSpPr>
        <p:spPr>
          <a:xfrm>
            <a:off x="6677765" y="4517245"/>
            <a:ext cx="5004561" cy="1210074"/>
          </a:xfrm>
          <a:prstGeom prst="rect">
            <a:avLst/>
          </a:prstGeom>
          <a:noFill/>
        </p:spPr>
        <p:txBody>
          <a:bodyPr wrap="square" rtlCol="0">
            <a:spAutoFit/>
          </a:bodyPr>
          <a:lstStyle/>
          <a:p>
            <a:r>
              <a:rPr lang="zh-CN" altLang="en-US" sz="3600" b="1" dirty="0">
                <a:solidFill>
                  <a:schemeClr val="accent5">
                    <a:lumMod val="75000"/>
                  </a:schemeClr>
                </a:solidFill>
              </a:rPr>
              <a:t>取上述式子的负对数作为初始生成结构的得分</a:t>
            </a:r>
          </a:p>
        </p:txBody>
      </p:sp>
    </p:spTree>
    <p:extLst>
      <p:ext uri="{BB962C8B-B14F-4D97-AF65-F5344CB8AC3E}">
        <p14:creationId xmlns:p14="http://schemas.microsoft.com/office/powerpoint/2010/main" val="19638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6960B-63A0-408B-9AA3-A79725956A21}"/>
              </a:ext>
            </a:extLst>
          </p:cNvPr>
          <p:cNvSpPr>
            <a:spLocks noGrp="1"/>
          </p:cNvSpPr>
          <p:nvPr>
            <p:ph type="title"/>
          </p:nvPr>
        </p:nvSpPr>
        <p:spPr/>
        <p:txBody>
          <a:bodyPr/>
          <a:lstStyle/>
          <a:p>
            <a:r>
              <a:rPr lang="zh-CN" altLang="en-US" b="1" dirty="0">
                <a:latin typeface="+mj-ea"/>
              </a:rPr>
              <a:t>修正问题：</a:t>
            </a:r>
          </a:p>
        </p:txBody>
      </p:sp>
      <p:pic>
        <p:nvPicPr>
          <p:cNvPr id="5" name="内容占位符 4">
            <a:extLst>
              <a:ext uri="{FF2B5EF4-FFF2-40B4-BE49-F238E27FC236}">
                <a16:creationId xmlns:a16="http://schemas.microsoft.com/office/drawing/2014/main" id="{92C0257B-1A63-4C8F-B356-DBF3D9A68C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341" y="1582822"/>
            <a:ext cx="2409405" cy="1325563"/>
          </a:xfrm>
        </p:spPr>
      </p:pic>
      <p:sp>
        <p:nvSpPr>
          <p:cNvPr id="6" name="文本框 5">
            <a:extLst>
              <a:ext uri="{FF2B5EF4-FFF2-40B4-BE49-F238E27FC236}">
                <a16:creationId xmlns:a16="http://schemas.microsoft.com/office/drawing/2014/main" id="{6A647E19-DEDC-4BED-9B77-3E05AB0E0640}"/>
              </a:ext>
            </a:extLst>
          </p:cNvPr>
          <p:cNvSpPr txBox="1"/>
          <p:nvPr/>
        </p:nvSpPr>
        <p:spPr>
          <a:xfrm>
            <a:off x="1002008" y="3429000"/>
            <a:ext cx="10756976" cy="1815882"/>
          </a:xfrm>
          <a:prstGeom prst="rect">
            <a:avLst/>
          </a:prstGeom>
          <a:noFill/>
        </p:spPr>
        <p:txBody>
          <a:bodyPr wrap="square" rtlCol="0">
            <a:spAutoFit/>
          </a:bodyPr>
          <a:lstStyle/>
          <a:p>
            <a:r>
              <a:rPr lang="zh-CN" altLang="en-US" sz="2800" dirty="0"/>
              <a:t>①</a:t>
            </a:r>
            <a:r>
              <a:rPr lang="en-US" altLang="zh-CN" sz="2800" dirty="0" err="1"/>
              <a:t>sippl</a:t>
            </a:r>
            <a:r>
              <a:rPr lang="zh-CN" altLang="en-US" sz="2800" dirty="0"/>
              <a:t>在</a:t>
            </a:r>
            <a:r>
              <a:rPr lang="en-US" altLang="zh-CN" sz="2800" dirty="0"/>
              <a:t>1990</a:t>
            </a:r>
            <a:r>
              <a:rPr lang="zh-CN" altLang="en-US" sz="2800" dirty="0"/>
              <a:t>年提出了对小样本量进行修正的问题，提高了每一项的计数量，同时，忽略两个相互作用的残基对在序列中的顺序。</a:t>
            </a:r>
            <a:endParaRPr lang="en-US" altLang="zh-CN" sz="2800" dirty="0"/>
          </a:p>
          <a:p>
            <a:endParaRPr lang="en-US" altLang="zh-CN" sz="2800" dirty="0"/>
          </a:p>
          <a:p>
            <a:r>
              <a:rPr lang="zh-CN" altLang="en-US" sz="2800" dirty="0"/>
              <a:t>②</a:t>
            </a:r>
            <a:r>
              <a:rPr lang="en-US" altLang="zh-CN" sz="2800" dirty="0"/>
              <a:t>1994</a:t>
            </a:r>
            <a:r>
              <a:rPr lang="zh-CN" altLang="en-US" sz="2800" dirty="0"/>
              <a:t>年</a:t>
            </a:r>
            <a:r>
              <a:rPr lang="en-US" altLang="zh-CN" sz="2800" dirty="0"/>
              <a:t>Bauer</a:t>
            </a:r>
            <a:r>
              <a:rPr lang="zh-CN" altLang="en-US" sz="2800" dirty="0"/>
              <a:t>和</a:t>
            </a:r>
            <a:r>
              <a:rPr lang="en-US" altLang="zh-CN" sz="2800" dirty="0"/>
              <a:t>Bayer</a:t>
            </a:r>
            <a:r>
              <a:rPr lang="zh-CN" altLang="en-US" sz="2800" dirty="0"/>
              <a:t>对序列分离的评分函数进行分别的计算。</a:t>
            </a:r>
          </a:p>
        </p:txBody>
      </p:sp>
    </p:spTree>
    <p:extLst>
      <p:ext uri="{BB962C8B-B14F-4D97-AF65-F5344CB8AC3E}">
        <p14:creationId xmlns:p14="http://schemas.microsoft.com/office/powerpoint/2010/main" val="179292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0B9E2-6C5F-475B-AD5A-C50D1E178D22}"/>
              </a:ext>
            </a:extLst>
          </p:cNvPr>
          <p:cNvSpPr>
            <a:spLocks noGrp="1"/>
          </p:cNvSpPr>
          <p:nvPr>
            <p:ph type="title"/>
          </p:nvPr>
        </p:nvSpPr>
        <p:spPr/>
        <p:txBody>
          <a:bodyPr/>
          <a:lstStyle/>
          <a:p>
            <a:r>
              <a:rPr lang="zh-CN" altLang="en-US" b="1" dirty="0"/>
              <a:t>修正问题：</a:t>
            </a:r>
          </a:p>
        </p:txBody>
      </p:sp>
      <p:sp>
        <p:nvSpPr>
          <p:cNvPr id="3" name="内容占位符 2">
            <a:extLst>
              <a:ext uri="{FF2B5EF4-FFF2-40B4-BE49-F238E27FC236}">
                <a16:creationId xmlns:a16="http://schemas.microsoft.com/office/drawing/2014/main" id="{FF98D11E-54BB-4CAF-907F-3ABB92956E84}"/>
              </a:ext>
            </a:extLst>
          </p:cNvPr>
          <p:cNvSpPr>
            <a:spLocks noGrp="1"/>
          </p:cNvSpPr>
          <p:nvPr>
            <p:ph idx="1"/>
          </p:nvPr>
        </p:nvSpPr>
        <p:spPr>
          <a:xfrm>
            <a:off x="838200" y="1442344"/>
            <a:ext cx="10515600" cy="4351338"/>
          </a:xfrm>
        </p:spPr>
        <p:txBody>
          <a:bodyPr>
            <a:normAutofit fontScale="92500"/>
          </a:bodyPr>
          <a:lstStyle/>
          <a:p>
            <a:endParaRPr lang="en-US" altLang="zh-CN" dirty="0"/>
          </a:p>
          <a:p>
            <a:r>
              <a:rPr lang="zh-CN" altLang="en-US" dirty="0"/>
              <a:t>前面提到</a:t>
            </a:r>
            <a:r>
              <a:rPr lang="zh-CN" altLang="en-US" dirty="0">
                <a:solidFill>
                  <a:schemeClr val="accent5">
                    <a:lumMod val="75000"/>
                  </a:schemeClr>
                </a:solidFill>
              </a:rPr>
              <a:t>假设单个成对的残基对之间相互独立</a:t>
            </a:r>
            <a:r>
              <a:rPr lang="zh-CN" altLang="en-US" dirty="0"/>
              <a:t>在细节上说是</a:t>
            </a:r>
            <a:r>
              <a:rPr lang="zh-CN" altLang="en-US" dirty="0">
                <a:solidFill>
                  <a:schemeClr val="accent5">
                    <a:lumMod val="75000"/>
                  </a:schemeClr>
                </a:solidFill>
              </a:rPr>
              <a:t>不正确</a:t>
            </a:r>
            <a:r>
              <a:rPr lang="zh-CN" altLang="en-US" dirty="0"/>
              <a:t>的。</a:t>
            </a:r>
            <a:endParaRPr lang="en-US" altLang="zh-CN" dirty="0"/>
          </a:p>
          <a:p>
            <a:endParaRPr lang="en-US" altLang="zh-CN" dirty="0"/>
          </a:p>
          <a:p>
            <a:r>
              <a:rPr lang="zh-CN" altLang="en-US" dirty="0"/>
              <a:t>考虑到溶解力对于残基对分布的贡献并不小于其他的生理交互作用，同时关于配对分布的主要特征如疏水残基相对较高的接触频率也反映了溶剂的性能，所以我们可以考虑将溶解力作为一个修正的因素，以弥补配对分布之前不完全独立的缺陷。</a:t>
            </a:r>
            <a:endParaRPr lang="en-US" altLang="zh-CN" dirty="0"/>
          </a:p>
          <a:p>
            <a:endParaRPr lang="en-US" altLang="zh-CN" dirty="0"/>
          </a:p>
          <a:p>
            <a:r>
              <a:rPr lang="zh-CN" altLang="en-US" dirty="0">
                <a:solidFill>
                  <a:schemeClr val="accent5">
                    <a:lumMod val="75000"/>
                  </a:schemeClr>
                </a:solidFill>
              </a:rPr>
              <a:t>基于残基对分布的评分函数通常使用溶剂可及表面积（</a:t>
            </a:r>
            <a:r>
              <a:rPr lang="en-US" altLang="zh-CN" dirty="0">
                <a:solidFill>
                  <a:schemeClr val="accent5">
                    <a:lumMod val="75000"/>
                  </a:schemeClr>
                </a:solidFill>
              </a:rPr>
              <a:t>solvent accessible surface area</a:t>
            </a:r>
            <a:r>
              <a:rPr lang="zh-CN" altLang="en-US" dirty="0">
                <a:solidFill>
                  <a:schemeClr val="accent5">
                    <a:lumMod val="75000"/>
                  </a:schemeClr>
                </a:solidFill>
              </a:rPr>
              <a:t>）或临界密度（</a:t>
            </a:r>
            <a:r>
              <a:rPr lang="en-US" altLang="zh-CN" dirty="0">
                <a:solidFill>
                  <a:schemeClr val="accent5">
                    <a:lumMod val="75000"/>
                  </a:schemeClr>
                </a:solidFill>
              </a:rPr>
              <a:t>neighbor density</a:t>
            </a:r>
            <a:r>
              <a:rPr lang="zh-CN" altLang="en-US" dirty="0">
                <a:solidFill>
                  <a:schemeClr val="accent5">
                    <a:lumMod val="75000"/>
                  </a:schemeClr>
                </a:solidFill>
              </a:rPr>
              <a:t>）作为补充。</a:t>
            </a:r>
            <a:endParaRPr lang="en-US" altLang="zh-CN" dirty="0">
              <a:solidFill>
                <a:schemeClr val="accent5">
                  <a:lumMod val="75000"/>
                </a:schemeClr>
              </a:solidFill>
            </a:endParaRPr>
          </a:p>
          <a:p>
            <a:endParaRPr lang="zh-CN" altLang="en-US" dirty="0"/>
          </a:p>
        </p:txBody>
      </p:sp>
    </p:spTree>
    <p:extLst>
      <p:ext uri="{BB962C8B-B14F-4D97-AF65-F5344CB8AC3E}">
        <p14:creationId xmlns:p14="http://schemas.microsoft.com/office/powerpoint/2010/main" val="4076752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EA764-0A89-45D4-A58F-CA1FF3011588}"/>
              </a:ext>
            </a:extLst>
          </p:cNvPr>
          <p:cNvSpPr>
            <a:spLocks noGrp="1"/>
          </p:cNvSpPr>
          <p:nvPr>
            <p:ph type="title"/>
          </p:nvPr>
        </p:nvSpPr>
        <p:spPr/>
        <p:txBody>
          <a:bodyPr/>
          <a:lstStyle/>
          <a:p>
            <a:r>
              <a:rPr lang="zh-CN" altLang="en-US" b="1" dirty="0"/>
              <a:t>这项修正是否必要？</a:t>
            </a:r>
          </a:p>
        </p:txBody>
      </p:sp>
      <p:pic>
        <p:nvPicPr>
          <p:cNvPr id="5" name="内容占位符 4">
            <a:extLst>
              <a:ext uri="{FF2B5EF4-FFF2-40B4-BE49-F238E27FC236}">
                <a16:creationId xmlns:a16="http://schemas.microsoft.com/office/drawing/2014/main" id="{5A2C2CD7-288C-4926-9EDD-AB62D44DF3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27" y="1522579"/>
            <a:ext cx="4571926" cy="3399850"/>
          </a:xfrm>
        </p:spPr>
      </p:pic>
      <p:sp>
        <p:nvSpPr>
          <p:cNvPr id="6" name="文本框 5">
            <a:extLst>
              <a:ext uri="{FF2B5EF4-FFF2-40B4-BE49-F238E27FC236}">
                <a16:creationId xmlns:a16="http://schemas.microsoft.com/office/drawing/2014/main" id="{1C12B773-707C-419D-9EE1-3A9BF04A2D91}"/>
              </a:ext>
            </a:extLst>
          </p:cNvPr>
          <p:cNvSpPr txBox="1"/>
          <p:nvPr/>
        </p:nvSpPr>
        <p:spPr>
          <a:xfrm>
            <a:off x="5924435" y="1790471"/>
            <a:ext cx="5135971" cy="3970318"/>
          </a:xfrm>
          <a:prstGeom prst="rect">
            <a:avLst/>
          </a:prstGeom>
          <a:noFill/>
        </p:spPr>
        <p:txBody>
          <a:bodyPr wrap="square" rtlCol="0">
            <a:spAutoFit/>
          </a:bodyPr>
          <a:lstStyle/>
          <a:p>
            <a:r>
              <a:rPr lang="zh-CN" altLang="en-US" dirty="0"/>
              <a:t>说明：三角标记：天冬氨酸</a:t>
            </a:r>
            <a:endParaRPr lang="en-US" altLang="zh-CN" dirty="0"/>
          </a:p>
          <a:p>
            <a:r>
              <a:rPr lang="en-US" altLang="zh-CN" dirty="0"/>
              <a:t>           </a:t>
            </a:r>
            <a:r>
              <a:rPr lang="zh-CN" altLang="en-US" dirty="0"/>
              <a:t>方形标记：异亮氨酸</a:t>
            </a:r>
            <a:endParaRPr lang="en-US" altLang="zh-CN" dirty="0"/>
          </a:p>
          <a:p>
            <a:r>
              <a:rPr lang="en-US" altLang="zh-CN" dirty="0"/>
              <a:t>           open bar </a:t>
            </a:r>
            <a:r>
              <a:rPr lang="zh-CN" altLang="en-US" dirty="0"/>
              <a:t>：计算得到的</a:t>
            </a:r>
            <a:endParaRPr lang="en-US" altLang="zh-CN" dirty="0"/>
          </a:p>
          <a:p>
            <a:r>
              <a:rPr lang="en-US" altLang="zh-CN" dirty="0"/>
              <a:t>           filled bar</a:t>
            </a:r>
            <a:r>
              <a:rPr lang="zh-CN" altLang="en-US" dirty="0"/>
              <a:t>：观察原生蛋白得到的</a:t>
            </a:r>
            <a:endParaRPr lang="en-US" altLang="zh-CN" dirty="0"/>
          </a:p>
          <a:p>
            <a:endParaRPr lang="en-US" altLang="zh-CN" dirty="0"/>
          </a:p>
          <a:p>
            <a:r>
              <a:rPr lang="zh-CN" altLang="en-US" dirty="0"/>
              <a:t>误差：排除的体积被忽略了。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8" name="文本框 7">
            <a:extLst>
              <a:ext uri="{FF2B5EF4-FFF2-40B4-BE49-F238E27FC236}">
                <a16:creationId xmlns:a16="http://schemas.microsoft.com/office/drawing/2014/main" id="{9FEBBDE5-D31A-4D26-84EC-C5CC7F3798BD}"/>
              </a:ext>
            </a:extLst>
          </p:cNvPr>
          <p:cNvSpPr txBox="1"/>
          <p:nvPr/>
        </p:nvSpPr>
        <p:spPr>
          <a:xfrm>
            <a:off x="913031" y="4922429"/>
            <a:ext cx="4240059" cy="1200329"/>
          </a:xfrm>
          <a:prstGeom prst="rect">
            <a:avLst/>
          </a:prstGeom>
          <a:noFill/>
        </p:spPr>
        <p:txBody>
          <a:bodyPr wrap="square">
            <a:spAutoFit/>
          </a:bodyPr>
          <a:lstStyle/>
          <a:p>
            <a:endParaRPr lang="en-US" altLang="zh-CN" dirty="0"/>
          </a:p>
          <a:p>
            <a:r>
              <a:rPr lang="zh-CN" altLang="en-US" dirty="0"/>
              <a:t>计算每个残基附近的临界密度：即该残基的</a:t>
            </a:r>
            <a:r>
              <a:rPr lang="en-US" altLang="zh-CN" dirty="0"/>
              <a:t>Cβ</a:t>
            </a:r>
            <a:r>
              <a:rPr lang="zh-CN" altLang="en-US" dirty="0"/>
              <a:t>原子</a:t>
            </a:r>
            <a:r>
              <a:rPr lang="en-US" altLang="zh-CN" dirty="0"/>
              <a:t>10</a:t>
            </a:r>
            <a:r>
              <a:rPr lang="zh-CN" altLang="en-US" dirty="0"/>
              <a:t>埃范围内其他残基的</a:t>
            </a:r>
            <a:r>
              <a:rPr lang="en-US" altLang="zh-CN" dirty="0"/>
              <a:t>Cβ</a:t>
            </a:r>
            <a:r>
              <a:rPr lang="zh-CN" altLang="en-US" dirty="0"/>
              <a:t>原子的数量。</a:t>
            </a:r>
            <a:endParaRPr lang="en-US" altLang="zh-CN" dirty="0"/>
          </a:p>
        </p:txBody>
      </p:sp>
    </p:spTree>
    <p:extLst>
      <p:ext uri="{BB962C8B-B14F-4D97-AF65-F5344CB8AC3E}">
        <p14:creationId xmlns:p14="http://schemas.microsoft.com/office/powerpoint/2010/main" val="975898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D4F585-FD58-4290-A4E4-3607372B1AEF}"/>
              </a:ext>
            </a:extLst>
          </p:cNvPr>
          <p:cNvSpPr>
            <a:spLocks noGrp="1"/>
          </p:cNvSpPr>
          <p:nvPr>
            <p:ph type="title"/>
          </p:nvPr>
        </p:nvSpPr>
        <p:spPr/>
        <p:txBody>
          <a:bodyPr/>
          <a:lstStyle/>
          <a:p>
            <a:r>
              <a:rPr lang="zh-CN" altLang="en-US" dirty="0"/>
              <a:t>是否继续排除体积修正？</a:t>
            </a:r>
          </a:p>
        </p:txBody>
      </p:sp>
      <p:pic>
        <p:nvPicPr>
          <p:cNvPr id="5" name="内容占位符 4">
            <a:extLst>
              <a:ext uri="{FF2B5EF4-FFF2-40B4-BE49-F238E27FC236}">
                <a16:creationId xmlns:a16="http://schemas.microsoft.com/office/drawing/2014/main" id="{8C8EEC0C-248B-4EB0-B4E7-59AB7B39B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196" y="1445819"/>
            <a:ext cx="4054496" cy="3166480"/>
          </a:xfrm>
        </p:spPr>
      </p:pic>
      <p:pic>
        <p:nvPicPr>
          <p:cNvPr id="7" name="图片 6">
            <a:extLst>
              <a:ext uri="{FF2B5EF4-FFF2-40B4-BE49-F238E27FC236}">
                <a16:creationId xmlns:a16="http://schemas.microsoft.com/office/drawing/2014/main" id="{AE887EEB-E85A-4166-9058-BC094A87A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897" y="1375065"/>
            <a:ext cx="4395915" cy="3223671"/>
          </a:xfrm>
          <a:prstGeom prst="rect">
            <a:avLst/>
          </a:prstGeom>
        </p:spPr>
      </p:pic>
      <p:sp>
        <p:nvSpPr>
          <p:cNvPr id="8" name="文本框 7">
            <a:extLst>
              <a:ext uri="{FF2B5EF4-FFF2-40B4-BE49-F238E27FC236}">
                <a16:creationId xmlns:a16="http://schemas.microsoft.com/office/drawing/2014/main" id="{3C6CCDE6-E731-443B-B8E3-3473312FE782}"/>
              </a:ext>
            </a:extLst>
          </p:cNvPr>
          <p:cNvSpPr txBox="1"/>
          <p:nvPr/>
        </p:nvSpPr>
        <p:spPr>
          <a:xfrm>
            <a:off x="1713814" y="5982482"/>
            <a:ext cx="6444603" cy="461665"/>
          </a:xfrm>
          <a:prstGeom prst="rect">
            <a:avLst/>
          </a:prstGeom>
          <a:noFill/>
        </p:spPr>
        <p:txBody>
          <a:bodyPr wrap="square" rtlCol="0">
            <a:spAutoFit/>
          </a:bodyPr>
          <a:lstStyle/>
          <a:p>
            <a:r>
              <a:rPr lang="zh-CN" altLang="en-US" sz="2400" b="1" dirty="0"/>
              <a:t>残基分布对对于蛋白大小很敏感。</a:t>
            </a:r>
          </a:p>
        </p:txBody>
      </p:sp>
      <p:sp>
        <p:nvSpPr>
          <p:cNvPr id="9" name="文本框 8">
            <a:extLst>
              <a:ext uri="{FF2B5EF4-FFF2-40B4-BE49-F238E27FC236}">
                <a16:creationId xmlns:a16="http://schemas.microsoft.com/office/drawing/2014/main" id="{38623FB1-96D1-4B21-BB9F-2C82BE7BDA0C}"/>
              </a:ext>
            </a:extLst>
          </p:cNvPr>
          <p:cNvSpPr txBox="1"/>
          <p:nvPr/>
        </p:nvSpPr>
        <p:spPr>
          <a:xfrm>
            <a:off x="1752144" y="4806938"/>
            <a:ext cx="3378352" cy="369332"/>
          </a:xfrm>
          <a:prstGeom prst="rect">
            <a:avLst/>
          </a:prstGeom>
          <a:noFill/>
        </p:spPr>
        <p:txBody>
          <a:bodyPr wrap="square" rtlCol="0">
            <a:spAutoFit/>
          </a:bodyPr>
          <a:lstStyle/>
          <a:p>
            <a:r>
              <a:rPr lang="en-US" altLang="zh-CN" dirty="0"/>
              <a:t>Cβ</a:t>
            </a:r>
            <a:r>
              <a:rPr lang="zh-CN" altLang="en-US" dirty="0"/>
              <a:t>原子的临界密度</a:t>
            </a:r>
          </a:p>
        </p:txBody>
      </p:sp>
      <p:sp>
        <p:nvSpPr>
          <p:cNvPr id="10" name="文本框 9">
            <a:extLst>
              <a:ext uri="{FF2B5EF4-FFF2-40B4-BE49-F238E27FC236}">
                <a16:creationId xmlns:a16="http://schemas.microsoft.com/office/drawing/2014/main" id="{605838E0-1ED0-49BC-8680-E6D3FC1A53FA}"/>
              </a:ext>
            </a:extLst>
          </p:cNvPr>
          <p:cNvSpPr txBox="1"/>
          <p:nvPr/>
        </p:nvSpPr>
        <p:spPr>
          <a:xfrm>
            <a:off x="6547725" y="4733533"/>
            <a:ext cx="3378352" cy="369332"/>
          </a:xfrm>
          <a:prstGeom prst="rect">
            <a:avLst/>
          </a:prstGeom>
          <a:noFill/>
        </p:spPr>
        <p:txBody>
          <a:bodyPr wrap="square" rtlCol="0">
            <a:spAutoFit/>
          </a:bodyPr>
          <a:lstStyle/>
          <a:p>
            <a:r>
              <a:rPr lang="zh-CN" altLang="en-US" dirty="0"/>
              <a:t>疏水残基的距离直方图</a:t>
            </a:r>
          </a:p>
        </p:txBody>
      </p:sp>
      <p:sp>
        <p:nvSpPr>
          <p:cNvPr id="11" name="文本框 10">
            <a:extLst>
              <a:ext uri="{FF2B5EF4-FFF2-40B4-BE49-F238E27FC236}">
                <a16:creationId xmlns:a16="http://schemas.microsoft.com/office/drawing/2014/main" id="{48D2DD1A-B5B4-473D-B062-59C02C2931F7}"/>
              </a:ext>
            </a:extLst>
          </p:cNvPr>
          <p:cNvSpPr txBox="1"/>
          <p:nvPr/>
        </p:nvSpPr>
        <p:spPr>
          <a:xfrm>
            <a:off x="1708339" y="5343557"/>
            <a:ext cx="7786090" cy="369332"/>
          </a:xfrm>
          <a:prstGeom prst="rect">
            <a:avLst/>
          </a:prstGeom>
          <a:noFill/>
        </p:spPr>
        <p:txBody>
          <a:bodyPr wrap="square" rtlCol="0">
            <a:spAutoFit/>
          </a:bodyPr>
          <a:lstStyle/>
          <a:p>
            <a:r>
              <a:rPr lang="zh-CN" altLang="en-US" b="1" dirty="0"/>
              <a:t>圆形：小蛋白；方形：全体的数据库 ；三角形：模拟得到的结果</a:t>
            </a:r>
          </a:p>
        </p:txBody>
      </p:sp>
      <p:sp>
        <p:nvSpPr>
          <p:cNvPr id="12" name="文本框 11">
            <a:extLst>
              <a:ext uri="{FF2B5EF4-FFF2-40B4-BE49-F238E27FC236}">
                <a16:creationId xmlns:a16="http://schemas.microsoft.com/office/drawing/2014/main" id="{26EBF4F9-3058-487D-A734-85B5C17E77D5}"/>
              </a:ext>
            </a:extLst>
          </p:cNvPr>
          <p:cNvSpPr txBox="1"/>
          <p:nvPr/>
        </p:nvSpPr>
        <p:spPr>
          <a:xfrm>
            <a:off x="7129034" y="736726"/>
            <a:ext cx="4224765" cy="923330"/>
          </a:xfrm>
          <a:prstGeom prst="rect">
            <a:avLst/>
          </a:prstGeom>
          <a:noFill/>
        </p:spPr>
        <p:txBody>
          <a:bodyPr wrap="square" rtlCol="0">
            <a:spAutoFit/>
          </a:bodyPr>
          <a:lstStyle/>
          <a:p>
            <a:r>
              <a:rPr lang="zh-CN" altLang="en-US" b="1" dirty="0">
                <a:solidFill>
                  <a:schemeClr val="accent5">
                    <a:lumMod val="75000"/>
                  </a:schemeClr>
                </a:solidFill>
              </a:rPr>
              <a:t>模拟得到的数据与小蛋白的数据相似，而评分函数正式从中得来，故我们不必要进行这种体积的修正。</a:t>
            </a:r>
          </a:p>
        </p:txBody>
      </p:sp>
    </p:spTree>
    <p:extLst>
      <p:ext uri="{BB962C8B-B14F-4D97-AF65-F5344CB8AC3E}">
        <p14:creationId xmlns:p14="http://schemas.microsoft.com/office/powerpoint/2010/main" val="238475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E0C4916-B617-4DC6-AB0E-0F930FD42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023" y="2537609"/>
            <a:ext cx="6313662" cy="1059761"/>
          </a:xfrm>
        </p:spPr>
      </p:pic>
      <p:sp>
        <p:nvSpPr>
          <p:cNvPr id="6" name="文本框 5">
            <a:extLst>
              <a:ext uri="{FF2B5EF4-FFF2-40B4-BE49-F238E27FC236}">
                <a16:creationId xmlns:a16="http://schemas.microsoft.com/office/drawing/2014/main" id="{C037687E-4F94-4276-B903-08DF0852A056}"/>
              </a:ext>
            </a:extLst>
          </p:cNvPr>
          <p:cNvSpPr txBox="1"/>
          <p:nvPr/>
        </p:nvSpPr>
        <p:spPr>
          <a:xfrm>
            <a:off x="622008" y="1907217"/>
            <a:ext cx="6335095" cy="369332"/>
          </a:xfrm>
          <a:prstGeom prst="rect">
            <a:avLst/>
          </a:prstGeom>
          <a:noFill/>
        </p:spPr>
        <p:txBody>
          <a:bodyPr wrap="square" rtlCol="0">
            <a:spAutoFit/>
          </a:bodyPr>
          <a:lstStyle/>
          <a:p>
            <a:r>
              <a:rPr lang="zh-CN" altLang="en-US" dirty="0"/>
              <a:t>对</a:t>
            </a:r>
            <a:r>
              <a:rPr lang="en-US" altLang="zh-CN" b="1" dirty="0"/>
              <a:t>P(sequence | structure)</a:t>
            </a:r>
            <a:r>
              <a:rPr lang="zh-CN" altLang="en-US" b="1" dirty="0"/>
              <a:t>进行展开：</a:t>
            </a:r>
            <a:endParaRPr lang="zh-CN" altLang="en-US" dirty="0"/>
          </a:p>
        </p:txBody>
      </p:sp>
      <p:sp>
        <p:nvSpPr>
          <p:cNvPr id="7" name="文本框 6">
            <a:extLst>
              <a:ext uri="{FF2B5EF4-FFF2-40B4-BE49-F238E27FC236}">
                <a16:creationId xmlns:a16="http://schemas.microsoft.com/office/drawing/2014/main" id="{ACCE91D3-CA49-45CB-BC5C-CB65CC3AF7DC}"/>
              </a:ext>
            </a:extLst>
          </p:cNvPr>
          <p:cNvSpPr txBox="1"/>
          <p:nvPr/>
        </p:nvSpPr>
        <p:spPr>
          <a:xfrm>
            <a:off x="843218" y="520168"/>
            <a:ext cx="8618357" cy="1077218"/>
          </a:xfrm>
          <a:prstGeom prst="rect">
            <a:avLst/>
          </a:prstGeom>
          <a:noFill/>
        </p:spPr>
        <p:txBody>
          <a:bodyPr wrap="square" rtlCol="0">
            <a:spAutoFit/>
          </a:bodyPr>
          <a:lstStyle/>
          <a:p>
            <a:r>
              <a:rPr lang="zh-CN" altLang="en-US" sz="3200" b="1" dirty="0"/>
              <a:t>讨论蛋白质内部疏水残基和外部亲水残基分化对配对分布的影响。</a:t>
            </a:r>
          </a:p>
        </p:txBody>
      </p:sp>
      <p:pic>
        <p:nvPicPr>
          <p:cNvPr id="9" name="图片 8">
            <a:extLst>
              <a:ext uri="{FF2B5EF4-FFF2-40B4-BE49-F238E27FC236}">
                <a16:creationId xmlns:a16="http://schemas.microsoft.com/office/drawing/2014/main" id="{9CE6CAC0-0319-426C-80A3-C24737559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18" y="4468248"/>
            <a:ext cx="4612780" cy="1334119"/>
          </a:xfrm>
          <a:prstGeom prst="rect">
            <a:avLst/>
          </a:prstGeom>
        </p:spPr>
      </p:pic>
      <p:sp>
        <p:nvSpPr>
          <p:cNvPr id="10" name="文本框 9">
            <a:extLst>
              <a:ext uri="{FF2B5EF4-FFF2-40B4-BE49-F238E27FC236}">
                <a16:creationId xmlns:a16="http://schemas.microsoft.com/office/drawing/2014/main" id="{988D54A7-3545-4EE2-91F0-BB174070C615}"/>
              </a:ext>
            </a:extLst>
          </p:cNvPr>
          <p:cNvSpPr txBox="1"/>
          <p:nvPr/>
        </p:nvSpPr>
        <p:spPr>
          <a:xfrm>
            <a:off x="747031" y="3904844"/>
            <a:ext cx="6335095" cy="369332"/>
          </a:xfrm>
          <a:prstGeom prst="rect">
            <a:avLst/>
          </a:prstGeom>
          <a:noFill/>
        </p:spPr>
        <p:txBody>
          <a:bodyPr wrap="square" rtlCol="0">
            <a:spAutoFit/>
          </a:bodyPr>
          <a:lstStyle/>
          <a:p>
            <a:r>
              <a:rPr lang="zh-CN" altLang="en-US" dirty="0"/>
              <a:t>用氨基酸相关的结构特征代替三级结构进行表达：</a:t>
            </a:r>
          </a:p>
        </p:txBody>
      </p:sp>
      <p:sp>
        <p:nvSpPr>
          <p:cNvPr id="11" name="文本框 10">
            <a:extLst>
              <a:ext uri="{FF2B5EF4-FFF2-40B4-BE49-F238E27FC236}">
                <a16:creationId xmlns:a16="http://schemas.microsoft.com/office/drawing/2014/main" id="{39A57C9B-26D7-4F3F-9CDB-EB377C1C0F7F}"/>
              </a:ext>
            </a:extLst>
          </p:cNvPr>
          <p:cNvSpPr txBox="1"/>
          <p:nvPr/>
        </p:nvSpPr>
        <p:spPr>
          <a:xfrm>
            <a:off x="7364478" y="1724766"/>
            <a:ext cx="3181236" cy="1754326"/>
          </a:xfrm>
          <a:prstGeom prst="rect">
            <a:avLst/>
          </a:prstGeom>
          <a:noFill/>
        </p:spPr>
        <p:txBody>
          <a:bodyPr wrap="square" rtlCol="0">
            <a:spAutoFit/>
          </a:bodyPr>
          <a:lstStyle/>
          <a:p>
            <a:r>
              <a:rPr lang="zh-CN" altLang="en-US" b="1" dirty="0"/>
              <a:t>引入三阶的变量，可以修正残基三级交互作用的影响。</a:t>
            </a:r>
            <a:endParaRPr lang="en-US" altLang="zh-CN" b="1" dirty="0"/>
          </a:p>
          <a:p>
            <a:endParaRPr lang="en-US" altLang="zh-CN" b="1" dirty="0"/>
          </a:p>
          <a:p>
            <a:endParaRPr lang="en-US" altLang="zh-CN" b="1" dirty="0"/>
          </a:p>
          <a:p>
            <a:r>
              <a:rPr lang="zh-CN" altLang="en-US" b="1" dirty="0"/>
              <a:t>残基</a:t>
            </a:r>
            <a:r>
              <a:rPr lang="en-US" altLang="zh-CN" b="1" dirty="0"/>
              <a:t>-</a:t>
            </a:r>
            <a:r>
              <a:rPr lang="zh-CN" altLang="en-US" b="1" dirty="0"/>
              <a:t>残基</a:t>
            </a:r>
            <a:endParaRPr lang="en-US" altLang="zh-CN" b="1" dirty="0"/>
          </a:p>
          <a:p>
            <a:r>
              <a:rPr lang="zh-CN" altLang="en-US" b="1" dirty="0"/>
              <a:t>残基</a:t>
            </a:r>
            <a:r>
              <a:rPr lang="en-US" altLang="zh-CN" b="1" dirty="0"/>
              <a:t>-</a:t>
            </a:r>
            <a:r>
              <a:rPr lang="zh-CN" altLang="en-US" b="1" dirty="0"/>
              <a:t>环境</a:t>
            </a:r>
          </a:p>
        </p:txBody>
      </p:sp>
    </p:spTree>
    <p:extLst>
      <p:ext uri="{BB962C8B-B14F-4D97-AF65-F5344CB8AC3E}">
        <p14:creationId xmlns:p14="http://schemas.microsoft.com/office/powerpoint/2010/main" val="3637317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94525ED-C1E4-492F-9E6D-0FA56480D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765" y="604599"/>
            <a:ext cx="3296819" cy="5915713"/>
          </a:xfrm>
        </p:spPr>
      </p:pic>
      <p:sp>
        <p:nvSpPr>
          <p:cNvPr id="6" name="文本框 5">
            <a:extLst>
              <a:ext uri="{FF2B5EF4-FFF2-40B4-BE49-F238E27FC236}">
                <a16:creationId xmlns:a16="http://schemas.microsoft.com/office/drawing/2014/main" id="{53AF52BD-4979-41D1-8128-C57BCF82749A}"/>
              </a:ext>
            </a:extLst>
          </p:cNvPr>
          <p:cNvSpPr txBox="1"/>
          <p:nvPr/>
        </p:nvSpPr>
        <p:spPr>
          <a:xfrm>
            <a:off x="4812920" y="777514"/>
            <a:ext cx="6258438" cy="4524315"/>
          </a:xfrm>
          <a:prstGeom prst="rect">
            <a:avLst/>
          </a:prstGeom>
          <a:noFill/>
        </p:spPr>
        <p:txBody>
          <a:bodyPr wrap="square" rtlCol="0">
            <a:spAutoFit/>
          </a:bodyPr>
          <a:lstStyle/>
          <a:p>
            <a:r>
              <a:rPr lang="zh-CN" altLang="en-US" dirty="0"/>
              <a:t>比较了</a:t>
            </a:r>
            <a:r>
              <a:rPr lang="en-US" altLang="zh-CN" dirty="0"/>
              <a:t>10</a:t>
            </a:r>
            <a:r>
              <a:rPr lang="zh-CN" altLang="en-US" dirty="0"/>
              <a:t>埃范围内来自相隔大于</a:t>
            </a:r>
            <a:r>
              <a:rPr lang="en-US" altLang="zh-CN" dirty="0"/>
              <a:t>10</a:t>
            </a:r>
            <a:r>
              <a:rPr lang="zh-CN" altLang="en-US" dirty="0"/>
              <a:t>个残基的</a:t>
            </a:r>
            <a:r>
              <a:rPr lang="en-US" altLang="zh-CN" dirty="0"/>
              <a:t>Cβ</a:t>
            </a:r>
            <a:r>
              <a:rPr lang="zh-CN" altLang="en-US" dirty="0"/>
              <a:t>原子的数量</a:t>
            </a:r>
            <a:endParaRPr lang="en-US" altLang="zh-CN" dirty="0"/>
          </a:p>
          <a:p>
            <a:endParaRPr lang="en-US" altLang="zh-CN" dirty="0"/>
          </a:p>
          <a:p>
            <a:r>
              <a:rPr lang="zh-CN" altLang="en-US" dirty="0"/>
              <a:t>大于等于</a:t>
            </a:r>
            <a:r>
              <a:rPr lang="en-US" altLang="zh-CN" dirty="0"/>
              <a:t>16</a:t>
            </a:r>
            <a:r>
              <a:rPr lang="zh-CN" altLang="en-US" dirty="0"/>
              <a:t>：</a:t>
            </a:r>
            <a:r>
              <a:rPr lang="en-US" altLang="zh-CN" dirty="0"/>
              <a:t>buried</a:t>
            </a:r>
            <a:r>
              <a:rPr lang="zh-CN" altLang="en-US" dirty="0"/>
              <a:t>（点线）</a:t>
            </a:r>
            <a:endParaRPr lang="en-US" altLang="zh-CN" dirty="0"/>
          </a:p>
          <a:p>
            <a:r>
              <a:rPr lang="en-US" altLang="zh-CN" dirty="0"/>
              <a:t>Otherwise</a:t>
            </a:r>
            <a:r>
              <a:rPr lang="zh-CN" altLang="en-US" dirty="0"/>
              <a:t>：</a:t>
            </a:r>
            <a:r>
              <a:rPr lang="en-US" altLang="zh-CN" dirty="0"/>
              <a:t>exposed</a:t>
            </a:r>
            <a:r>
              <a:rPr lang="zh-CN" altLang="en-US" dirty="0"/>
              <a:t>（虚线）</a:t>
            </a:r>
            <a:endParaRPr lang="en-US" altLang="zh-CN" dirty="0"/>
          </a:p>
          <a:p>
            <a:r>
              <a:rPr lang="zh-CN" altLang="en-US" dirty="0"/>
              <a:t>等式（</a:t>
            </a:r>
            <a:r>
              <a:rPr lang="en-US" altLang="zh-CN" dirty="0"/>
              <a:t>5</a:t>
            </a:r>
            <a:r>
              <a:rPr lang="zh-CN" altLang="en-US" dirty="0"/>
              <a:t>）</a:t>
            </a:r>
            <a:r>
              <a:rPr lang="en-US" altLang="zh-CN" dirty="0">
                <a:sym typeface="Wingdings" panose="05000000000000000000" pitchFamily="2" charset="2"/>
              </a:rPr>
              <a:t>: (</a:t>
            </a:r>
            <a:r>
              <a:rPr lang="zh-CN" altLang="en-US" dirty="0"/>
              <a:t>实线</a:t>
            </a:r>
            <a:r>
              <a:rPr lang="en-US" altLang="zh-CN" dirty="0"/>
              <a:t>)</a:t>
            </a:r>
            <a:r>
              <a:rPr lang="zh-CN" altLang="en-US" dirty="0"/>
              <a:t>与环境无关</a:t>
            </a:r>
            <a:endParaRPr lang="en-US" altLang="zh-CN" dirty="0"/>
          </a:p>
          <a:p>
            <a:endParaRPr lang="en-US" altLang="zh-CN" dirty="0"/>
          </a:p>
          <a:p>
            <a:endParaRPr lang="en-US" altLang="zh-CN" b="1" dirty="0"/>
          </a:p>
          <a:p>
            <a:r>
              <a:rPr lang="zh-CN" altLang="en-US" b="1" dirty="0"/>
              <a:t>举第一个图为例：</a:t>
            </a:r>
            <a:endParaRPr lang="en-US" altLang="zh-CN" b="1" dirty="0"/>
          </a:p>
          <a:p>
            <a:r>
              <a:rPr lang="zh-CN" altLang="en-US" dirty="0"/>
              <a:t>亮氨酸与亮氨酸（加环境）之间的交互作用</a:t>
            </a:r>
            <a:endParaRPr lang="en-US" altLang="zh-CN" dirty="0"/>
          </a:p>
          <a:p>
            <a:endParaRPr lang="en-US" altLang="zh-CN" dirty="0"/>
          </a:p>
          <a:p>
            <a:r>
              <a:rPr lang="zh-CN" altLang="en-US" dirty="0"/>
              <a:t>等式（</a:t>
            </a:r>
            <a:r>
              <a:rPr lang="en-US" altLang="zh-CN" dirty="0"/>
              <a:t>5</a:t>
            </a:r>
            <a:r>
              <a:rPr lang="zh-CN" altLang="en-US" dirty="0"/>
              <a:t>）模拟出的交互作用：短距离吸引，长距离排斥；</a:t>
            </a:r>
            <a:endParaRPr lang="en-US" altLang="zh-CN" dirty="0"/>
          </a:p>
          <a:p>
            <a:r>
              <a:rPr lang="zh-CN" altLang="en-US" dirty="0"/>
              <a:t>等式（</a:t>
            </a:r>
            <a:r>
              <a:rPr lang="en-US" altLang="zh-CN" dirty="0"/>
              <a:t>8</a:t>
            </a:r>
            <a:r>
              <a:rPr lang="zh-CN" altLang="en-US" dirty="0"/>
              <a:t>）模拟出的交互作用，</a:t>
            </a:r>
            <a:r>
              <a:rPr lang="en-US" altLang="zh-CN" dirty="0"/>
              <a:t>buried</a:t>
            </a:r>
            <a:r>
              <a:rPr lang="zh-CN" altLang="en-US" dirty="0"/>
              <a:t>在大约</a:t>
            </a:r>
            <a:r>
              <a:rPr lang="en-US" altLang="zh-CN" dirty="0"/>
              <a:t>8</a:t>
            </a:r>
            <a:r>
              <a:rPr lang="zh-CN" altLang="en-US" dirty="0"/>
              <a:t>埃前呈现若吸引，以后逐渐趋于</a:t>
            </a:r>
            <a:r>
              <a:rPr lang="en-US" altLang="zh-CN" dirty="0"/>
              <a:t>0</a:t>
            </a:r>
          </a:p>
          <a:p>
            <a:endParaRPr lang="en-US" altLang="zh-CN" dirty="0"/>
          </a:p>
          <a:p>
            <a:r>
              <a:rPr lang="zh-CN" altLang="en-US" dirty="0"/>
              <a:t>结论：表面暴露的残基对之间的作用比埋藏的残基对之间的作用更强</a:t>
            </a:r>
            <a:endParaRPr lang="en-US" altLang="zh-CN" dirty="0"/>
          </a:p>
        </p:txBody>
      </p:sp>
    </p:spTree>
    <p:extLst>
      <p:ext uri="{BB962C8B-B14F-4D97-AF65-F5344CB8AC3E}">
        <p14:creationId xmlns:p14="http://schemas.microsoft.com/office/powerpoint/2010/main" val="2110738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4DF71-74F5-41EC-A019-5D857954E0C0}"/>
              </a:ext>
            </a:extLst>
          </p:cNvPr>
          <p:cNvSpPr>
            <a:spLocks noGrp="1"/>
          </p:cNvSpPr>
          <p:nvPr>
            <p:ph type="ctrTitle"/>
          </p:nvPr>
        </p:nvSpPr>
        <p:spPr/>
        <p:txBody>
          <a:bodyPr/>
          <a:lstStyle/>
          <a:p>
            <a:r>
              <a:rPr lang="zh-CN" altLang="en-US" dirty="0"/>
              <a:t>模拟结构的生成</a:t>
            </a:r>
          </a:p>
        </p:txBody>
      </p:sp>
      <p:sp>
        <p:nvSpPr>
          <p:cNvPr id="3" name="副标题 2">
            <a:extLst>
              <a:ext uri="{FF2B5EF4-FFF2-40B4-BE49-F238E27FC236}">
                <a16:creationId xmlns:a16="http://schemas.microsoft.com/office/drawing/2014/main" id="{56949DE8-4BDE-4458-9E5F-9F7D2CAB776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109863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F8D9ED1-CC3B-4135-AD74-3727D7ECFE2B}"/>
              </a:ext>
            </a:extLst>
          </p:cNvPr>
          <p:cNvSpPr>
            <a:spLocks noGrp="1"/>
          </p:cNvSpPr>
          <p:nvPr>
            <p:ph idx="1"/>
          </p:nvPr>
        </p:nvSpPr>
        <p:spPr>
          <a:xfrm>
            <a:off x="766281" y="862913"/>
            <a:ext cx="10515600" cy="4351338"/>
          </a:xfrm>
        </p:spPr>
        <p:txBody>
          <a:bodyPr>
            <a:normAutofit/>
          </a:bodyPr>
          <a:lstStyle/>
          <a:p>
            <a:r>
              <a:rPr lang="zh-CN" altLang="en-US" dirty="0"/>
              <a:t>三级结构是通过将具有类似局部序列的已知结构的蛋白质片段拼接在一起而产生的，最初使用等式（</a:t>
            </a:r>
            <a:r>
              <a:rPr lang="en-US" altLang="zh-CN" dirty="0"/>
              <a:t>6</a:t>
            </a:r>
            <a:r>
              <a:rPr lang="zh-CN" altLang="en-US" dirty="0"/>
              <a:t>）进行评估。通过模拟退火，结合简单的移动集，用具有相关氨基酸序列的不同蛋白质片段的扭转角替换链段的扭转角，识别出残基分布类似于已知蛋白质的低评分构象。然后使用</a:t>
            </a:r>
            <a:r>
              <a:rPr lang="en-US" altLang="zh-CN" dirty="0" err="1"/>
              <a:t>dist_env</a:t>
            </a:r>
            <a:r>
              <a:rPr lang="zh-CN" altLang="en-US" dirty="0"/>
              <a:t>评分函数（方程式（</a:t>
            </a:r>
            <a:r>
              <a:rPr lang="en-US" altLang="zh-CN" dirty="0"/>
              <a:t>8</a:t>
            </a:r>
            <a:r>
              <a:rPr lang="zh-CN" altLang="en-US" dirty="0"/>
              <a:t>））评估这些构象。</a:t>
            </a:r>
          </a:p>
        </p:txBody>
      </p:sp>
      <p:pic>
        <p:nvPicPr>
          <p:cNvPr id="4" name="图片 3">
            <a:extLst>
              <a:ext uri="{FF2B5EF4-FFF2-40B4-BE49-F238E27FC236}">
                <a16:creationId xmlns:a16="http://schemas.microsoft.com/office/drawing/2014/main" id="{08E1A51E-4D6E-4140-AF5C-868A6B3A9458}"/>
              </a:ext>
            </a:extLst>
          </p:cNvPr>
          <p:cNvPicPr>
            <a:picLocks noChangeAspect="1"/>
          </p:cNvPicPr>
          <p:nvPr/>
        </p:nvPicPr>
        <p:blipFill>
          <a:blip r:embed="rId2"/>
          <a:stretch>
            <a:fillRect/>
          </a:stretch>
        </p:blipFill>
        <p:spPr>
          <a:xfrm>
            <a:off x="6468008" y="4153553"/>
            <a:ext cx="5457200" cy="1518426"/>
          </a:xfrm>
          <a:prstGeom prst="rect">
            <a:avLst/>
          </a:prstGeom>
        </p:spPr>
      </p:pic>
      <p:pic>
        <p:nvPicPr>
          <p:cNvPr id="6" name="图片 5">
            <a:extLst>
              <a:ext uri="{FF2B5EF4-FFF2-40B4-BE49-F238E27FC236}">
                <a16:creationId xmlns:a16="http://schemas.microsoft.com/office/drawing/2014/main" id="{30E487D1-AB7F-4B6D-9EA3-528A9CE34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92" y="4153553"/>
            <a:ext cx="5829208" cy="1518426"/>
          </a:xfrm>
          <a:prstGeom prst="rect">
            <a:avLst/>
          </a:prstGeom>
        </p:spPr>
      </p:pic>
    </p:spTree>
    <p:extLst>
      <p:ext uri="{BB962C8B-B14F-4D97-AF65-F5344CB8AC3E}">
        <p14:creationId xmlns:p14="http://schemas.microsoft.com/office/powerpoint/2010/main" val="750065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BB8C86-E4F8-480C-AE06-A8EEF549E947}"/>
              </a:ext>
            </a:extLst>
          </p:cNvPr>
          <p:cNvSpPr>
            <a:spLocks noGrp="1"/>
          </p:cNvSpPr>
          <p:nvPr>
            <p:ph idx="1"/>
          </p:nvPr>
        </p:nvSpPr>
        <p:spPr>
          <a:xfrm>
            <a:off x="560799" y="1404386"/>
            <a:ext cx="4637926" cy="4351338"/>
          </a:xfrm>
        </p:spPr>
        <p:txBody>
          <a:bodyPr/>
          <a:lstStyle/>
          <a:p>
            <a:r>
              <a:rPr lang="zh-CN" altLang="en-US" dirty="0"/>
              <a:t>为了评估折叠模拟方法的性能，不仅需要描述产生的最佳结构，还需要描述产生这种结构的频率。为了便于与该领域的其他工作进行比较，我们详细描述了不同模拟条件下的结果，对于每个实验，进行了</a:t>
            </a:r>
            <a:r>
              <a:rPr lang="en-US" altLang="zh-CN" dirty="0"/>
              <a:t>100</a:t>
            </a:r>
            <a:r>
              <a:rPr lang="zh-CN" altLang="en-US" dirty="0"/>
              <a:t>次模拟退火</a:t>
            </a:r>
          </a:p>
        </p:txBody>
      </p:sp>
      <p:pic>
        <p:nvPicPr>
          <p:cNvPr id="4" name="图片 3">
            <a:extLst>
              <a:ext uri="{FF2B5EF4-FFF2-40B4-BE49-F238E27FC236}">
                <a16:creationId xmlns:a16="http://schemas.microsoft.com/office/drawing/2014/main" id="{F3AFC60C-A4AF-45FD-9644-316CE7EB7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138" y="0"/>
            <a:ext cx="6381862" cy="6858000"/>
          </a:xfrm>
          <a:prstGeom prst="rect">
            <a:avLst/>
          </a:prstGeom>
          <a:noFill/>
          <a:ln>
            <a:noFill/>
          </a:ln>
        </p:spPr>
      </p:pic>
    </p:spTree>
    <p:extLst>
      <p:ext uri="{BB962C8B-B14F-4D97-AF65-F5344CB8AC3E}">
        <p14:creationId xmlns:p14="http://schemas.microsoft.com/office/powerpoint/2010/main" val="135992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4C5F0-D410-4D57-88FC-83358ED122E0}"/>
              </a:ext>
            </a:extLst>
          </p:cNvPr>
          <p:cNvSpPr>
            <a:spLocks noGrp="1"/>
          </p:cNvSpPr>
          <p:nvPr>
            <p:ph type="title"/>
          </p:nvPr>
        </p:nvSpPr>
        <p:spPr/>
        <p:txBody>
          <a:bodyPr/>
          <a:lstStyle/>
          <a:p>
            <a:r>
              <a:rPr lang="zh-CN" altLang="en-US" dirty="0"/>
              <a:t>同源建模法</a:t>
            </a:r>
            <a:r>
              <a:rPr lang="en-US" altLang="zh-CN" dirty="0"/>
              <a:t>(homology modeling)</a:t>
            </a:r>
            <a:endParaRPr lang="zh-CN" altLang="en-US" dirty="0"/>
          </a:p>
        </p:txBody>
      </p:sp>
      <p:sp>
        <p:nvSpPr>
          <p:cNvPr id="3" name="内容占位符 2">
            <a:extLst>
              <a:ext uri="{FF2B5EF4-FFF2-40B4-BE49-F238E27FC236}">
                <a16:creationId xmlns:a16="http://schemas.microsoft.com/office/drawing/2014/main" id="{0E6318C0-348D-41E4-A029-0923B54E646C}"/>
              </a:ext>
            </a:extLst>
          </p:cNvPr>
          <p:cNvSpPr>
            <a:spLocks noGrp="1"/>
          </p:cNvSpPr>
          <p:nvPr>
            <p:ph idx="1"/>
          </p:nvPr>
        </p:nvSpPr>
        <p:spPr/>
        <p:txBody>
          <a:bodyPr/>
          <a:lstStyle/>
          <a:p>
            <a:r>
              <a:rPr lang="zh-CN" altLang="en-US" dirty="0"/>
              <a:t>任何一对蛋白质，只要序列长度达到一定程度，序列相似性超过</a:t>
            </a:r>
            <a:r>
              <a:rPr lang="en-US" altLang="zh-CN" dirty="0"/>
              <a:t>30%</a:t>
            </a:r>
            <a:r>
              <a:rPr lang="zh-CN" altLang="en-US" dirty="0"/>
              <a:t>，就可以保证他们具有相似的三维结构。</a:t>
            </a:r>
            <a:endParaRPr lang="en-US" altLang="zh-CN" dirty="0"/>
          </a:p>
          <a:p>
            <a:r>
              <a:rPr lang="zh-CN" altLang="en-US" dirty="0"/>
              <a:t>因此，对于未知结构的蛋白质，如果找到已知结构的同源蛋白质，就可以用该蛋白质结构为模板，为未知结构蛋白质建立结构模型</a:t>
            </a:r>
          </a:p>
        </p:txBody>
      </p:sp>
    </p:spTree>
    <p:extLst>
      <p:ext uri="{BB962C8B-B14F-4D97-AF65-F5344CB8AC3E}">
        <p14:creationId xmlns:p14="http://schemas.microsoft.com/office/powerpoint/2010/main" val="1597871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BB8C86-E4F8-480C-AE06-A8EEF549E947}"/>
              </a:ext>
            </a:extLst>
          </p:cNvPr>
          <p:cNvSpPr>
            <a:spLocks noGrp="1"/>
          </p:cNvSpPr>
          <p:nvPr>
            <p:ph idx="1"/>
          </p:nvPr>
        </p:nvSpPr>
        <p:spPr>
          <a:xfrm>
            <a:off x="612170" y="1753707"/>
            <a:ext cx="4637926" cy="4351338"/>
          </a:xfrm>
        </p:spPr>
        <p:txBody>
          <a:bodyPr/>
          <a:lstStyle/>
          <a:p>
            <a:r>
              <a:rPr lang="en-US" altLang="zh-CN" dirty="0"/>
              <a:t>Q</a:t>
            </a:r>
            <a:r>
              <a:rPr lang="zh-CN" altLang="en-US" dirty="0"/>
              <a:t>负得越多，相对于相同长度的随机紧密结构而言，模拟结构越像原生结构。</a:t>
            </a:r>
          </a:p>
          <a:p>
            <a:r>
              <a:rPr lang="zh-CN" altLang="en-US" dirty="0"/>
              <a:t>模拟结构的质量因子明显小于零，因此比随机生成的结构更像原生结构</a:t>
            </a:r>
          </a:p>
        </p:txBody>
      </p:sp>
      <p:pic>
        <p:nvPicPr>
          <p:cNvPr id="4" name="图片 3">
            <a:extLst>
              <a:ext uri="{FF2B5EF4-FFF2-40B4-BE49-F238E27FC236}">
                <a16:creationId xmlns:a16="http://schemas.microsoft.com/office/drawing/2014/main" id="{F3AFC60C-A4AF-45FD-9644-316CE7EB7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138" y="0"/>
            <a:ext cx="6381862" cy="6858000"/>
          </a:xfrm>
          <a:prstGeom prst="rect">
            <a:avLst/>
          </a:prstGeom>
          <a:noFill/>
          <a:ln>
            <a:noFill/>
          </a:ln>
        </p:spPr>
      </p:pic>
    </p:spTree>
    <p:extLst>
      <p:ext uri="{BB962C8B-B14F-4D97-AF65-F5344CB8AC3E}">
        <p14:creationId xmlns:p14="http://schemas.microsoft.com/office/powerpoint/2010/main" val="77698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9ED0FB-DFC4-4949-A282-DDCCA1B8B6E5}"/>
              </a:ext>
            </a:extLst>
          </p:cNvPr>
          <p:cNvSpPr>
            <a:spLocks noGrp="1"/>
          </p:cNvSpPr>
          <p:nvPr>
            <p:ph idx="1"/>
          </p:nvPr>
        </p:nvSpPr>
        <p:spPr>
          <a:xfrm>
            <a:off x="431515" y="1779827"/>
            <a:ext cx="4674313" cy="6852418"/>
          </a:xfrm>
        </p:spPr>
        <p:txBody>
          <a:bodyPr>
            <a:normAutofit/>
          </a:bodyPr>
          <a:lstStyle/>
          <a:p>
            <a:r>
              <a:rPr lang="zh-CN" altLang="en-US" dirty="0"/>
              <a:t>通过表</a:t>
            </a:r>
            <a:r>
              <a:rPr lang="en-US" altLang="zh-CN" dirty="0"/>
              <a:t>2</a:t>
            </a:r>
            <a:r>
              <a:rPr lang="zh-CN" altLang="en-US" dirty="0"/>
              <a:t>可以看出，该程序不仅仅是做同源建模；这些片段来自多种不同的非同源蛋白质结构。在所有模拟中，与被折叠蛋白质同源的蛋白质从片段库中移除，并从评分函数的构建中排除。</a:t>
            </a:r>
          </a:p>
        </p:txBody>
      </p:sp>
      <p:pic>
        <p:nvPicPr>
          <p:cNvPr id="4" name="图片 3">
            <a:extLst>
              <a:ext uri="{FF2B5EF4-FFF2-40B4-BE49-F238E27FC236}">
                <a16:creationId xmlns:a16="http://schemas.microsoft.com/office/drawing/2014/main" id="{4F7EDFBF-4955-4B17-93B5-16468CEBD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2144" y="667820"/>
            <a:ext cx="7222732" cy="5470016"/>
          </a:xfrm>
          <a:prstGeom prst="rect">
            <a:avLst/>
          </a:prstGeom>
        </p:spPr>
      </p:pic>
    </p:spTree>
    <p:extLst>
      <p:ext uri="{BB962C8B-B14F-4D97-AF65-F5344CB8AC3E}">
        <p14:creationId xmlns:p14="http://schemas.microsoft.com/office/powerpoint/2010/main" val="6225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81EDFE-3945-4463-83BF-FA1F3BA52B0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ED43584-6B02-433F-AEEC-70D21F7E894B}"/>
              </a:ext>
            </a:extLst>
          </p:cNvPr>
          <p:cNvSpPr>
            <a:spLocks noGrp="1"/>
          </p:cNvSpPr>
          <p:nvPr>
            <p:ph idx="1"/>
          </p:nvPr>
        </p:nvSpPr>
        <p:spPr>
          <a:xfrm>
            <a:off x="838200" y="1992954"/>
            <a:ext cx="10515600" cy="4351338"/>
          </a:xfrm>
        </p:spPr>
        <p:txBody>
          <a:bodyPr/>
          <a:lstStyle/>
          <a:p>
            <a:r>
              <a:rPr lang="zh-CN" altLang="en-US" dirty="0"/>
              <a:t>为了评估搜索空间约束和评分函数在获得合理结构方面的相对重要性，进行了两组</a:t>
            </a:r>
            <a:r>
              <a:rPr lang="en-US" altLang="zh-CN" dirty="0"/>
              <a:t>100</a:t>
            </a:r>
            <a:r>
              <a:rPr lang="zh-CN" altLang="en-US" dirty="0"/>
              <a:t>次的模拟，其中随机选择起始片段集，或评分函数使用天然氨基酸序列的混乱版本。</a:t>
            </a:r>
            <a:endParaRPr lang="en-US" altLang="zh-CN" dirty="0"/>
          </a:p>
          <a:p>
            <a:r>
              <a:rPr lang="zh-CN" altLang="en-US" dirty="0"/>
              <a:t>虽然选择碎片的方法和评分函数都有助于生成良好的结构，但模拟对选择碎片的方法或评分函数的中度变化相对不敏感。多重序列信息改善了起始片段与真实结构的相似性，并减少了评分函数中的噪声量，但这两种信息都不能显著提高良好结构的产量。</a:t>
            </a:r>
          </a:p>
          <a:p>
            <a:endParaRPr lang="zh-CN" altLang="en-US" dirty="0"/>
          </a:p>
        </p:txBody>
      </p:sp>
    </p:spTree>
    <p:extLst>
      <p:ext uri="{BB962C8B-B14F-4D97-AF65-F5344CB8AC3E}">
        <p14:creationId xmlns:p14="http://schemas.microsoft.com/office/powerpoint/2010/main" val="1504854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BB8C86-E4F8-480C-AE06-A8EEF549E947}"/>
              </a:ext>
            </a:extLst>
          </p:cNvPr>
          <p:cNvSpPr>
            <a:spLocks noGrp="1"/>
          </p:cNvSpPr>
          <p:nvPr>
            <p:ph idx="1"/>
          </p:nvPr>
        </p:nvSpPr>
        <p:spPr>
          <a:xfrm>
            <a:off x="612170" y="1753707"/>
            <a:ext cx="4637926" cy="4351338"/>
          </a:xfrm>
        </p:spPr>
        <p:txBody>
          <a:bodyPr/>
          <a:lstStyle/>
          <a:p>
            <a:r>
              <a:rPr lang="zh-CN" altLang="en-US" dirty="0"/>
              <a:t>例如，单独使用</a:t>
            </a:r>
            <a:r>
              <a:rPr lang="en-US" altLang="zh-CN" dirty="0"/>
              <a:t>434</a:t>
            </a:r>
            <a:r>
              <a:rPr lang="zh-CN" altLang="en-US" dirty="0"/>
              <a:t>阻遏子的单序列信息获得的良好结构数量（表</a:t>
            </a:r>
            <a:r>
              <a:rPr lang="en-US" altLang="zh-CN" dirty="0"/>
              <a:t>1C</a:t>
            </a:r>
            <a:r>
              <a:rPr lang="zh-CN" altLang="en-US" dirty="0"/>
              <a:t>）与使用整个阻遏子家族的多序列信息获得的良好结构数量（表</a:t>
            </a:r>
            <a:r>
              <a:rPr lang="en-US" altLang="zh-CN" dirty="0"/>
              <a:t>1A</a:t>
            </a:r>
            <a:r>
              <a:rPr lang="zh-CN" altLang="en-US" dirty="0"/>
              <a:t>）相当。</a:t>
            </a:r>
            <a:r>
              <a:rPr lang="en-US" altLang="zh-CN" dirty="0"/>
              <a:t> </a:t>
            </a:r>
            <a:r>
              <a:rPr lang="zh-CN" altLang="en-US" dirty="0"/>
              <a:t>固定二级结构的效果相对较小（表</a:t>
            </a:r>
            <a:r>
              <a:rPr lang="en-US" altLang="zh-CN" dirty="0"/>
              <a:t>1B</a:t>
            </a:r>
            <a:r>
              <a:rPr lang="zh-CN" altLang="en-US" dirty="0"/>
              <a:t>）</a:t>
            </a:r>
          </a:p>
        </p:txBody>
      </p:sp>
      <p:pic>
        <p:nvPicPr>
          <p:cNvPr id="4" name="图片 3">
            <a:extLst>
              <a:ext uri="{FF2B5EF4-FFF2-40B4-BE49-F238E27FC236}">
                <a16:creationId xmlns:a16="http://schemas.microsoft.com/office/drawing/2014/main" id="{F3AFC60C-A4AF-45FD-9644-316CE7EB70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138" y="0"/>
            <a:ext cx="6381862" cy="6858000"/>
          </a:xfrm>
          <a:prstGeom prst="rect">
            <a:avLst/>
          </a:prstGeom>
          <a:noFill/>
          <a:ln>
            <a:noFill/>
          </a:ln>
        </p:spPr>
      </p:pic>
    </p:spTree>
    <p:extLst>
      <p:ext uri="{BB962C8B-B14F-4D97-AF65-F5344CB8AC3E}">
        <p14:creationId xmlns:p14="http://schemas.microsoft.com/office/powerpoint/2010/main" val="1447696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4D338-0876-456C-83B0-3F0D592829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CCF4D06-DC34-422C-975C-7B72E2678D43}"/>
              </a:ext>
            </a:extLst>
          </p:cNvPr>
          <p:cNvSpPr>
            <a:spLocks noGrp="1"/>
          </p:cNvSpPr>
          <p:nvPr>
            <p:ph idx="1"/>
          </p:nvPr>
        </p:nvSpPr>
        <p:spPr>
          <a:xfrm>
            <a:off x="838200" y="1356189"/>
            <a:ext cx="10515600" cy="4358437"/>
          </a:xfrm>
        </p:spPr>
        <p:txBody>
          <a:bodyPr>
            <a:normAutofit lnSpcReduction="10000"/>
          </a:bodyPr>
          <a:lstStyle/>
          <a:p>
            <a:r>
              <a:rPr lang="zh-CN" altLang="en-US" dirty="0"/>
              <a:t>在过去几年的折叠模拟中，有许多报告称，二级结构与原生结构保持一致。为了研究限制蛋白质不同部分的效果，我们在</a:t>
            </a:r>
            <a:r>
              <a:rPr lang="en-US" altLang="zh-CN" dirty="0" err="1"/>
              <a:t>cro</a:t>
            </a:r>
            <a:r>
              <a:rPr lang="zh-CN" altLang="en-US" dirty="0"/>
              <a:t>阻遏子不同部分固定的情况下进行了进一步的模拟。固定二级结构（结构的</a:t>
            </a:r>
            <a:r>
              <a:rPr lang="en-US" altLang="zh-CN" dirty="0"/>
              <a:t>71%</a:t>
            </a:r>
            <a:r>
              <a:rPr lang="zh-CN" altLang="en-US" dirty="0"/>
              <a:t>）的效果相对较小（表</a:t>
            </a:r>
            <a:r>
              <a:rPr lang="en-US" altLang="zh-CN" dirty="0"/>
              <a:t>1B</a:t>
            </a:r>
            <a:r>
              <a:rPr lang="zh-CN" altLang="en-US" dirty="0"/>
              <a:t>）。</a:t>
            </a:r>
            <a:endParaRPr lang="en-US" altLang="zh-CN" dirty="0"/>
          </a:p>
          <a:p>
            <a:r>
              <a:rPr lang="zh-CN" altLang="en-US" dirty="0"/>
              <a:t>这表明，模拟程序可能会产生相当准确的二级结构预测，但尽管该程序确实导致相对于起始片段的原生二级结构含量显著增加（在三态二级结构预测中正确率为</a:t>
            </a:r>
            <a:r>
              <a:rPr lang="en-US" altLang="zh-CN" dirty="0"/>
              <a:t>83%</a:t>
            </a:r>
            <a:r>
              <a:rPr lang="zh-CN" altLang="en-US" dirty="0"/>
              <a:t>，而在三态二级结构预测中正确率为</a:t>
            </a:r>
            <a:r>
              <a:rPr lang="en-US" altLang="zh-CN" dirty="0"/>
              <a:t>61%</a:t>
            </a:r>
            <a:r>
              <a:rPr lang="zh-CN" altLang="en-US" dirty="0"/>
              <a:t>），完善的</a:t>
            </a:r>
            <a:r>
              <a:rPr lang="en-US" altLang="zh-CN" dirty="0"/>
              <a:t>PhD</a:t>
            </a:r>
            <a:r>
              <a:rPr lang="zh-CN" altLang="en-US" dirty="0"/>
              <a:t>二级结构法对同一组蛋白质的准确率为</a:t>
            </a:r>
            <a:r>
              <a:rPr lang="en-US" altLang="zh-CN" dirty="0"/>
              <a:t>85%</a:t>
            </a:r>
            <a:r>
              <a:rPr lang="zh-CN" altLang="en-US" dirty="0"/>
              <a:t>。与约束二级结构的结果相反，即使是一次旋转（结构的</a:t>
            </a:r>
            <a:r>
              <a:rPr lang="en-US" altLang="zh-CN" dirty="0"/>
              <a:t>14%</a:t>
            </a:r>
            <a:r>
              <a:rPr lang="zh-CN" altLang="en-US" dirty="0"/>
              <a:t>）也能显著提高良好结构的产量（表</a:t>
            </a:r>
            <a:r>
              <a:rPr lang="en-US" altLang="zh-CN" dirty="0"/>
              <a:t>1</a:t>
            </a:r>
            <a:r>
              <a:rPr lang="zh-CN" altLang="en-US" dirty="0"/>
              <a:t>）。因此，相对较小的构象约束可以弥补评分函数的不足。</a:t>
            </a:r>
          </a:p>
        </p:txBody>
      </p:sp>
    </p:spTree>
    <p:extLst>
      <p:ext uri="{BB962C8B-B14F-4D97-AF65-F5344CB8AC3E}">
        <p14:creationId xmlns:p14="http://schemas.microsoft.com/office/powerpoint/2010/main" val="2955473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B66AB-5743-4779-B538-C17AAC3A12D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D716972-A3BB-49C8-8BF2-6A828AFBD0C5}"/>
              </a:ext>
            </a:extLst>
          </p:cNvPr>
          <p:cNvSpPr>
            <a:spLocks noGrp="1"/>
          </p:cNvSpPr>
          <p:nvPr>
            <p:ph idx="1"/>
          </p:nvPr>
        </p:nvSpPr>
        <p:spPr>
          <a:xfrm>
            <a:off x="1916986" y="2305923"/>
            <a:ext cx="10515600" cy="4351338"/>
          </a:xfrm>
        </p:spPr>
        <p:txBody>
          <a:bodyPr/>
          <a:lstStyle/>
          <a:p>
            <a:r>
              <a:rPr lang="zh-CN" altLang="en-US" dirty="0"/>
              <a:t>蛋白质结构预测</a:t>
            </a:r>
            <a:endParaRPr lang="en-US" altLang="zh-CN" dirty="0"/>
          </a:p>
          <a:p>
            <a:r>
              <a:rPr lang="zh-CN" altLang="en-US" dirty="0"/>
              <a:t>多序列比对</a:t>
            </a:r>
            <a:endParaRPr lang="en-US" altLang="zh-CN" dirty="0"/>
          </a:p>
          <a:p>
            <a:r>
              <a:rPr lang="zh-CN" altLang="en-US" dirty="0"/>
              <a:t>生物网络研究</a:t>
            </a:r>
            <a:endParaRPr lang="en-US" altLang="zh-CN" dirty="0"/>
          </a:p>
          <a:p>
            <a:r>
              <a:rPr lang="en-US" altLang="zh-CN" dirty="0"/>
              <a:t>……</a:t>
            </a:r>
            <a:endParaRPr lang="zh-CN" altLang="en-US" dirty="0"/>
          </a:p>
        </p:txBody>
      </p:sp>
    </p:spTree>
    <p:extLst>
      <p:ext uri="{BB962C8B-B14F-4D97-AF65-F5344CB8AC3E}">
        <p14:creationId xmlns:p14="http://schemas.microsoft.com/office/powerpoint/2010/main" val="210055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0A540-6535-48AD-8CD6-70B8E25D4F03}"/>
              </a:ext>
            </a:extLst>
          </p:cNvPr>
          <p:cNvSpPr>
            <a:spLocks noGrp="1"/>
          </p:cNvSpPr>
          <p:nvPr>
            <p:ph type="title"/>
          </p:nvPr>
        </p:nvSpPr>
        <p:spPr>
          <a:xfrm>
            <a:off x="1009116" y="2612669"/>
            <a:ext cx="10515600" cy="1325563"/>
          </a:xfrm>
        </p:spPr>
        <p:txBody>
          <a:bodyPr>
            <a:normAutofit/>
          </a:bodyPr>
          <a:lstStyle/>
          <a:p>
            <a:pPr algn="ctr"/>
            <a:r>
              <a:rPr lang="en-US" altLang="zh-CN" sz="7200" b="1" dirty="0"/>
              <a:t>Thanks</a:t>
            </a:r>
            <a:r>
              <a:rPr lang="zh-CN" altLang="en-US" sz="7200" b="1" dirty="0"/>
              <a:t>！</a:t>
            </a:r>
          </a:p>
        </p:txBody>
      </p:sp>
    </p:spTree>
    <p:extLst>
      <p:ext uri="{BB962C8B-B14F-4D97-AF65-F5344CB8AC3E}">
        <p14:creationId xmlns:p14="http://schemas.microsoft.com/office/powerpoint/2010/main" val="201940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A6848-CCC4-497E-9B8B-FFCD282A2A6F}"/>
              </a:ext>
            </a:extLst>
          </p:cNvPr>
          <p:cNvSpPr>
            <a:spLocks noGrp="1"/>
          </p:cNvSpPr>
          <p:nvPr>
            <p:ph type="title"/>
          </p:nvPr>
        </p:nvSpPr>
        <p:spPr/>
        <p:txBody>
          <a:bodyPr/>
          <a:lstStyle/>
          <a:p>
            <a:r>
              <a:rPr lang="zh-CN" altLang="en-US" dirty="0"/>
              <a:t>同源建模法</a:t>
            </a:r>
            <a:r>
              <a:rPr lang="en-US" altLang="zh-CN" dirty="0"/>
              <a:t>·</a:t>
            </a:r>
            <a:r>
              <a:rPr lang="zh-CN" altLang="en-US" dirty="0"/>
              <a:t>步骤</a:t>
            </a:r>
          </a:p>
        </p:txBody>
      </p:sp>
      <p:sp>
        <p:nvSpPr>
          <p:cNvPr id="3" name="内容占位符 2">
            <a:extLst>
              <a:ext uri="{FF2B5EF4-FFF2-40B4-BE49-F238E27FC236}">
                <a16:creationId xmlns:a16="http://schemas.microsoft.com/office/drawing/2014/main" id="{523609C5-3168-4C04-AECB-589E173BA3BF}"/>
              </a:ext>
            </a:extLst>
          </p:cNvPr>
          <p:cNvSpPr>
            <a:spLocks noGrp="1"/>
          </p:cNvSpPr>
          <p:nvPr>
            <p:ph idx="1"/>
          </p:nvPr>
        </p:nvSpPr>
        <p:spPr/>
        <p:txBody>
          <a:bodyPr>
            <a:normAutofit/>
          </a:bodyPr>
          <a:lstStyle/>
          <a:p>
            <a:r>
              <a:rPr lang="zh-CN" altLang="en-US" dirty="0"/>
              <a:t>寻找一个或一组与未知蛋白质同源且由实验测定的蛋白质结构，进行结构叠合</a:t>
            </a:r>
            <a:endParaRPr lang="en-US" altLang="zh-CN" dirty="0"/>
          </a:p>
          <a:p>
            <a:r>
              <a:rPr lang="zh-CN" altLang="en-US" dirty="0"/>
              <a:t>建立未知蛋白质与已知结构蛋白质的序列比对</a:t>
            </a:r>
            <a:endParaRPr lang="en-US" altLang="zh-CN" dirty="0"/>
          </a:p>
          <a:p>
            <a:r>
              <a:rPr lang="zh-CN" altLang="en-US" dirty="0"/>
              <a:t>找出结构保守性的主链结构片段</a:t>
            </a:r>
            <a:endParaRPr lang="en-US" altLang="zh-CN" dirty="0"/>
          </a:p>
          <a:p>
            <a:r>
              <a:rPr lang="zh-CN" altLang="en-US" dirty="0"/>
              <a:t>建模结构变化的区域，一般为连接二级结构片段间的区域</a:t>
            </a:r>
            <a:endParaRPr lang="en-US" altLang="zh-CN" dirty="0"/>
          </a:p>
          <a:p>
            <a:r>
              <a:rPr lang="zh-CN" altLang="en-US" dirty="0"/>
              <a:t>侧链建模</a:t>
            </a:r>
            <a:endParaRPr lang="en-US" altLang="zh-CN" dirty="0"/>
          </a:p>
          <a:p>
            <a:r>
              <a:rPr lang="zh-CN" altLang="en-US" dirty="0"/>
              <a:t>通过能量计算的方法进行结构优化</a:t>
            </a:r>
          </a:p>
        </p:txBody>
      </p:sp>
    </p:spTree>
    <p:extLst>
      <p:ext uri="{BB962C8B-B14F-4D97-AF65-F5344CB8AC3E}">
        <p14:creationId xmlns:p14="http://schemas.microsoft.com/office/powerpoint/2010/main" val="391732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F602E-EC88-40F8-A929-B6929E9A8951}"/>
              </a:ext>
            </a:extLst>
          </p:cNvPr>
          <p:cNvSpPr>
            <a:spLocks noGrp="1"/>
          </p:cNvSpPr>
          <p:nvPr>
            <p:ph type="title"/>
          </p:nvPr>
        </p:nvSpPr>
        <p:spPr/>
        <p:txBody>
          <a:bodyPr/>
          <a:lstStyle/>
          <a:p>
            <a:r>
              <a:rPr lang="zh-CN" altLang="en-US" dirty="0"/>
              <a:t>同源建模法</a:t>
            </a:r>
            <a:r>
              <a:rPr lang="en-US" altLang="zh-CN" dirty="0"/>
              <a:t>·</a:t>
            </a:r>
            <a:r>
              <a:rPr lang="zh-CN" altLang="en-US" dirty="0"/>
              <a:t>检验</a:t>
            </a:r>
          </a:p>
        </p:txBody>
      </p:sp>
      <p:sp>
        <p:nvSpPr>
          <p:cNvPr id="3" name="内容占位符 2">
            <a:extLst>
              <a:ext uri="{FF2B5EF4-FFF2-40B4-BE49-F238E27FC236}">
                <a16:creationId xmlns:a16="http://schemas.microsoft.com/office/drawing/2014/main" id="{2D3ABFBA-29D8-409F-9515-15BB7059EDA2}"/>
              </a:ext>
            </a:extLst>
          </p:cNvPr>
          <p:cNvSpPr>
            <a:spLocks noGrp="1"/>
          </p:cNvSpPr>
          <p:nvPr>
            <p:ph idx="1"/>
          </p:nvPr>
        </p:nvSpPr>
        <p:spPr/>
        <p:txBody>
          <a:bodyPr/>
          <a:lstStyle/>
          <a:p>
            <a:r>
              <a:rPr lang="zh-CN" altLang="en-US" dirty="0"/>
              <a:t>总体折叠模式是否正确</a:t>
            </a:r>
            <a:endParaRPr lang="en-US" altLang="zh-CN" dirty="0"/>
          </a:p>
          <a:p>
            <a:r>
              <a:rPr lang="zh-CN" altLang="en-US" dirty="0"/>
              <a:t>局域结构是否正确</a:t>
            </a:r>
            <a:endParaRPr lang="en-US" altLang="zh-CN" dirty="0"/>
          </a:p>
          <a:p>
            <a:r>
              <a:rPr lang="zh-CN" altLang="en-US" dirty="0"/>
              <a:t>立体化学是否合理</a:t>
            </a:r>
            <a:endParaRPr lang="en-US" altLang="zh-CN" dirty="0"/>
          </a:p>
          <a:p>
            <a:pPr marL="0" indent="0">
              <a:buNone/>
            </a:pPr>
            <a:endParaRPr lang="en-US" altLang="zh-CN" dirty="0"/>
          </a:p>
        </p:txBody>
      </p:sp>
    </p:spTree>
    <p:extLst>
      <p:ext uri="{BB962C8B-B14F-4D97-AF65-F5344CB8AC3E}">
        <p14:creationId xmlns:p14="http://schemas.microsoft.com/office/powerpoint/2010/main" val="428097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ECC79-A763-489C-B624-98448658DF5F}"/>
              </a:ext>
            </a:extLst>
          </p:cNvPr>
          <p:cNvSpPr>
            <a:spLocks noGrp="1"/>
          </p:cNvSpPr>
          <p:nvPr>
            <p:ph type="title"/>
          </p:nvPr>
        </p:nvSpPr>
        <p:spPr/>
        <p:txBody>
          <a:bodyPr/>
          <a:lstStyle/>
          <a:p>
            <a:r>
              <a:rPr lang="zh-CN" altLang="en-US" dirty="0"/>
              <a:t>同源建模法</a:t>
            </a:r>
          </a:p>
        </p:txBody>
      </p:sp>
      <p:sp>
        <p:nvSpPr>
          <p:cNvPr id="3" name="内容占位符 2">
            <a:extLst>
              <a:ext uri="{FF2B5EF4-FFF2-40B4-BE49-F238E27FC236}">
                <a16:creationId xmlns:a16="http://schemas.microsoft.com/office/drawing/2014/main" id="{57C49151-618E-4C27-9393-BEEA016D526F}"/>
              </a:ext>
            </a:extLst>
          </p:cNvPr>
          <p:cNvSpPr>
            <a:spLocks noGrp="1"/>
          </p:cNvSpPr>
          <p:nvPr>
            <p:ph idx="1"/>
          </p:nvPr>
        </p:nvSpPr>
        <p:spPr/>
        <p:txBody>
          <a:bodyPr/>
          <a:lstStyle/>
          <a:p>
            <a:r>
              <a:rPr lang="zh-CN" altLang="en-US" dirty="0"/>
              <a:t>优点：准确，高效。</a:t>
            </a:r>
            <a:endParaRPr lang="en-US" altLang="zh-CN" dirty="0"/>
          </a:p>
          <a:p>
            <a:r>
              <a:rPr lang="zh-CN" altLang="en-US" dirty="0"/>
              <a:t>缺点：大量未知蛋白质序列找不到相似的已知结构蛋白质序列。</a:t>
            </a:r>
          </a:p>
        </p:txBody>
      </p:sp>
    </p:spTree>
    <p:extLst>
      <p:ext uri="{BB962C8B-B14F-4D97-AF65-F5344CB8AC3E}">
        <p14:creationId xmlns:p14="http://schemas.microsoft.com/office/powerpoint/2010/main" val="134281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7883-E96C-41C2-8C65-2318081E3D11}"/>
              </a:ext>
            </a:extLst>
          </p:cNvPr>
          <p:cNvSpPr>
            <a:spLocks noGrp="1"/>
          </p:cNvSpPr>
          <p:nvPr>
            <p:ph type="title"/>
          </p:nvPr>
        </p:nvSpPr>
        <p:spPr/>
        <p:txBody>
          <a:bodyPr/>
          <a:lstStyle/>
          <a:p>
            <a:r>
              <a:rPr lang="zh-CN" altLang="en-US" dirty="0"/>
              <a:t>折叠识别法</a:t>
            </a:r>
            <a:r>
              <a:rPr lang="en-US" altLang="zh-CN" dirty="0"/>
              <a:t>(fold recognition)</a:t>
            </a:r>
            <a:endParaRPr lang="zh-CN" altLang="en-US" dirty="0"/>
          </a:p>
        </p:txBody>
      </p:sp>
      <p:sp>
        <p:nvSpPr>
          <p:cNvPr id="3" name="内容占位符 2">
            <a:extLst>
              <a:ext uri="{FF2B5EF4-FFF2-40B4-BE49-F238E27FC236}">
                <a16:creationId xmlns:a16="http://schemas.microsoft.com/office/drawing/2014/main" id="{28EA1817-5485-42BA-AC54-90E57BD74F4D}"/>
              </a:ext>
            </a:extLst>
          </p:cNvPr>
          <p:cNvSpPr>
            <a:spLocks noGrp="1"/>
          </p:cNvSpPr>
          <p:nvPr>
            <p:ph idx="1"/>
          </p:nvPr>
        </p:nvSpPr>
        <p:spPr/>
        <p:txBody>
          <a:bodyPr/>
          <a:lstStyle/>
          <a:p>
            <a:r>
              <a:rPr lang="zh-CN" altLang="en-US" dirty="0"/>
              <a:t>原理：没有很多序列相似性的蛋白质具有相似的折叠模式。</a:t>
            </a:r>
            <a:endParaRPr lang="en-US" altLang="zh-CN" dirty="0"/>
          </a:p>
          <a:p>
            <a:r>
              <a:rPr lang="zh-CN" altLang="en-US" dirty="0"/>
              <a:t>通过目标蛋白质的氨基酸序列和已知折叠模式的逐一比对，根据特定的计分函数找出最有可能的未知序列折叠模式。</a:t>
            </a:r>
          </a:p>
        </p:txBody>
      </p:sp>
    </p:spTree>
    <p:extLst>
      <p:ext uri="{BB962C8B-B14F-4D97-AF65-F5344CB8AC3E}">
        <p14:creationId xmlns:p14="http://schemas.microsoft.com/office/powerpoint/2010/main" val="3232862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D7883-E96C-41C2-8C65-2318081E3D11}"/>
              </a:ext>
            </a:extLst>
          </p:cNvPr>
          <p:cNvSpPr>
            <a:spLocks noGrp="1"/>
          </p:cNvSpPr>
          <p:nvPr>
            <p:ph type="title"/>
          </p:nvPr>
        </p:nvSpPr>
        <p:spPr/>
        <p:txBody>
          <a:bodyPr/>
          <a:lstStyle/>
          <a:p>
            <a:r>
              <a:rPr lang="zh-CN" altLang="en-US" dirty="0"/>
              <a:t>折叠识别法</a:t>
            </a:r>
            <a:r>
              <a:rPr lang="en-US" altLang="zh-CN" dirty="0"/>
              <a:t>·</a:t>
            </a:r>
            <a:r>
              <a:rPr lang="zh-CN" altLang="en-US" dirty="0"/>
              <a:t>过程</a:t>
            </a:r>
          </a:p>
        </p:txBody>
      </p:sp>
      <p:sp>
        <p:nvSpPr>
          <p:cNvPr id="3" name="内容占位符 2">
            <a:extLst>
              <a:ext uri="{FF2B5EF4-FFF2-40B4-BE49-F238E27FC236}">
                <a16:creationId xmlns:a16="http://schemas.microsoft.com/office/drawing/2014/main" id="{28EA1817-5485-42BA-AC54-90E57BD74F4D}"/>
              </a:ext>
            </a:extLst>
          </p:cNvPr>
          <p:cNvSpPr>
            <a:spLocks noGrp="1"/>
          </p:cNvSpPr>
          <p:nvPr>
            <p:ph idx="1"/>
          </p:nvPr>
        </p:nvSpPr>
        <p:spPr/>
        <p:txBody>
          <a:bodyPr/>
          <a:lstStyle/>
          <a:p>
            <a:r>
              <a:rPr lang="zh-CN" altLang="en-US" dirty="0"/>
              <a:t>在折叠库搜索，获得已知蛋白质结构的相似序列</a:t>
            </a:r>
            <a:endParaRPr lang="en-US" altLang="zh-CN" dirty="0"/>
          </a:p>
          <a:p>
            <a:r>
              <a:rPr lang="zh-CN" altLang="en-US" dirty="0"/>
              <a:t>为折叠模式打分及识别适合序列的折叠模式</a:t>
            </a:r>
            <a:endParaRPr lang="en-US" altLang="zh-CN" dirty="0"/>
          </a:p>
          <a:p>
            <a:r>
              <a:rPr lang="zh-CN" altLang="en-US" dirty="0"/>
              <a:t>将查询序列与打分最高的蛋白质进行序列比对</a:t>
            </a:r>
            <a:endParaRPr lang="en-US" altLang="zh-CN" dirty="0"/>
          </a:p>
        </p:txBody>
      </p:sp>
    </p:spTree>
    <p:extLst>
      <p:ext uri="{BB962C8B-B14F-4D97-AF65-F5344CB8AC3E}">
        <p14:creationId xmlns:p14="http://schemas.microsoft.com/office/powerpoint/2010/main" val="3445033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TotalTime>
  <Words>2877</Words>
  <Application>Microsoft Office PowerPoint</Application>
  <PresentationFormat>宽屏</PresentationFormat>
  <Paragraphs>195</Paragraphs>
  <Slides>46</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46</vt:i4>
      </vt:variant>
    </vt:vector>
  </HeadingPairs>
  <TitlesOfParts>
    <vt:vector size="50" baseType="lpstr">
      <vt:lpstr>等线</vt:lpstr>
      <vt:lpstr>等线 Light</vt:lpstr>
      <vt:lpstr>Arial</vt:lpstr>
      <vt:lpstr>Office 主题​​</vt:lpstr>
      <vt:lpstr>利用模拟退火和贝叶斯评分函数从具有相似局部序列的片段中组装蛋白质三级结构</vt:lpstr>
      <vt:lpstr>组员及分工</vt:lpstr>
      <vt:lpstr>蛋白质三级结构预测</vt:lpstr>
      <vt:lpstr>同源建模法(homology modeling)</vt:lpstr>
      <vt:lpstr>同源建模法·步骤</vt:lpstr>
      <vt:lpstr>同源建模法·检验</vt:lpstr>
      <vt:lpstr>同源建模法</vt:lpstr>
      <vt:lpstr>折叠识别法(fold recognition)</vt:lpstr>
      <vt:lpstr>折叠识别法·过程</vt:lpstr>
      <vt:lpstr>折叠识别法</vt:lpstr>
      <vt:lpstr>折叠识别法</vt:lpstr>
      <vt:lpstr>从头预测法(ab initio prediction)</vt:lpstr>
      <vt:lpstr>从头预测法</vt:lpstr>
      <vt:lpstr>从头预测法</vt:lpstr>
      <vt:lpstr>PowerPoint 演示文稿</vt:lpstr>
      <vt:lpstr>模拟退火法</vt:lpstr>
      <vt:lpstr>模拟退火法</vt:lpstr>
      <vt:lpstr>模拟退火法</vt:lpstr>
      <vt:lpstr>模拟退火法</vt:lpstr>
      <vt:lpstr>模拟退火法</vt:lpstr>
      <vt:lpstr>PowerPoint 演示文稿</vt:lpstr>
      <vt:lpstr>Scoring Functions  </vt:lpstr>
      <vt:lpstr>PowerPoint 演示文稿</vt:lpstr>
      <vt:lpstr>P(structure)</vt:lpstr>
      <vt:lpstr>PowerPoint 演示文稿</vt:lpstr>
      <vt:lpstr>缺点：</vt:lpstr>
      <vt:lpstr>P(sequence | structure)</vt:lpstr>
      <vt:lpstr>说明：</vt:lpstr>
      <vt:lpstr>PowerPoint 演示文稿</vt:lpstr>
      <vt:lpstr>联立：</vt:lpstr>
      <vt:lpstr>修正问题：</vt:lpstr>
      <vt:lpstr>修正问题：</vt:lpstr>
      <vt:lpstr>这项修正是否必要？</vt:lpstr>
      <vt:lpstr>是否继续排除体积修正？</vt:lpstr>
      <vt:lpstr>PowerPoint 演示文稿</vt:lpstr>
      <vt:lpstr>PowerPoint 演示文稿</vt:lpstr>
      <vt:lpstr>模拟结构的生成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利用模拟退火和贝叶斯评分函数从具有相似局部序列的片段中组装蛋白质三级结构</dc:title>
  <dc:creator>Nianyi</dc:creator>
  <cp:lastModifiedBy>itsaboutruby@outlook.com</cp:lastModifiedBy>
  <cp:revision>11</cp:revision>
  <dcterms:created xsi:type="dcterms:W3CDTF">2022-03-29T05:00:18Z</dcterms:created>
  <dcterms:modified xsi:type="dcterms:W3CDTF">2022-03-29T12:17:58Z</dcterms:modified>
</cp:coreProperties>
</file>